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82" r:id="rId3"/>
    <p:sldId id="257" r:id="rId4"/>
    <p:sldId id="263" r:id="rId5"/>
    <p:sldId id="268" r:id="rId6"/>
    <p:sldId id="260" r:id="rId7"/>
    <p:sldId id="261" r:id="rId8"/>
    <p:sldId id="262" r:id="rId9"/>
    <p:sldId id="264" r:id="rId10"/>
    <p:sldId id="265" r:id="rId11"/>
    <p:sldId id="266" r:id="rId12"/>
    <p:sldId id="267" r:id="rId13"/>
    <p:sldId id="269" r:id="rId14"/>
    <p:sldId id="270" r:id="rId15"/>
    <p:sldId id="271" r:id="rId16"/>
    <p:sldId id="272" r:id="rId17"/>
    <p:sldId id="275" r:id="rId18"/>
    <p:sldId id="273" r:id="rId19"/>
    <p:sldId id="274" r:id="rId20"/>
    <p:sldId id="258" r:id="rId21"/>
    <p:sldId id="259" r:id="rId22"/>
    <p:sldId id="276" r:id="rId23"/>
    <p:sldId id="278" r:id="rId24"/>
    <p:sldId id="277" r:id="rId25"/>
    <p:sldId id="279" r:id="rId26"/>
    <p:sldId id="280" r:id="rId27"/>
    <p:sldId id="281"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41" autoAdjust="0"/>
    <p:restoredTop sz="94660"/>
  </p:normalViewPr>
  <p:slideViewPr>
    <p:cSldViewPr snapToGrid="0">
      <p:cViewPr varScale="1">
        <p:scale>
          <a:sx n="94" d="100"/>
          <a:sy n="94" d="100"/>
        </p:scale>
        <p:origin x="102"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C6CD0F51-7BAF-94A0-8502-BE6D70FBAD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it-IT"/>
              <a:t>CdS TRMIR UniMoRe cl_tecnicheradiologiamedica@unimore.it</a:t>
            </a:r>
          </a:p>
        </p:txBody>
      </p:sp>
      <p:sp>
        <p:nvSpPr>
          <p:cNvPr id="3" name="Segnaposto data 2">
            <a:extLst>
              <a:ext uri="{FF2B5EF4-FFF2-40B4-BE49-F238E27FC236}">
                <a16:creationId xmlns:a16="http://schemas.microsoft.com/office/drawing/2014/main" id="{FD31573B-7513-1E5D-E39A-024750D23B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68A7C6-1A55-4A0E-880D-597B3B7A12A2}" type="datetimeFigureOut">
              <a:rPr lang="it-IT" smtClean="0"/>
              <a:t>06/06/2023</a:t>
            </a:fld>
            <a:endParaRPr lang="it-IT"/>
          </a:p>
        </p:txBody>
      </p:sp>
      <p:sp>
        <p:nvSpPr>
          <p:cNvPr id="4" name="Segnaposto piè di pagina 3">
            <a:extLst>
              <a:ext uri="{FF2B5EF4-FFF2-40B4-BE49-F238E27FC236}">
                <a16:creationId xmlns:a16="http://schemas.microsoft.com/office/drawing/2014/main" id="{F8C61109-9D82-D93B-A24F-DB97A74159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it-IT"/>
              <a:t>CdS TRMIR UniMoRe cl_tecnicheradiologiamedica@unimore.it</a:t>
            </a:r>
          </a:p>
        </p:txBody>
      </p:sp>
      <p:sp>
        <p:nvSpPr>
          <p:cNvPr id="5" name="Segnaposto numero diapositiva 4">
            <a:extLst>
              <a:ext uri="{FF2B5EF4-FFF2-40B4-BE49-F238E27FC236}">
                <a16:creationId xmlns:a16="http://schemas.microsoft.com/office/drawing/2014/main" id="{862AD148-8EAB-0DFF-2296-E6A41490C9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AAB5AE-1B06-4900-908A-1B9B40A90493}" type="slidenum">
              <a:rPr lang="it-IT" smtClean="0"/>
              <a:t>‹N›</a:t>
            </a:fld>
            <a:endParaRPr lang="it-IT"/>
          </a:p>
        </p:txBody>
      </p:sp>
    </p:spTree>
    <p:extLst>
      <p:ext uri="{BB962C8B-B14F-4D97-AF65-F5344CB8AC3E}">
        <p14:creationId xmlns:p14="http://schemas.microsoft.com/office/powerpoint/2010/main" val="2596182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it-IT"/>
              <a:t>CdS TRMIR UniMoRe cl_tecnicheradiologiamedica@unimore.it</a:t>
            </a:r>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444C2F-7A46-4F5A-A5CC-3B65286E0176}" type="datetimeFigureOut">
              <a:rPr lang="it-IT" smtClean="0"/>
              <a:t>06/06/2023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it-IT"/>
              <a:t>CdS TRMIR UniMoRe cl_tecnicheradiologiamedica@unimore.it</a:t>
            </a:r>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A86E6-14F4-497F-82C0-9AAFE6E2ECAA}" type="slidenum">
              <a:rPr lang="it-IT" smtClean="0"/>
              <a:t>‹N›</a:t>
            </a:fld>
            <a:endParaRPr lang="it-IT"/>
          </a:p>
        </p:txBody>
      </p:sp>
    </p:spTree>
    <p:extLst>
      <p:ext uri="{BB962C8B-B14F-4D97-AF65-F5344CB8AC3E}">
        <p14:creationId xmlns:p14="http://schemas.microsoft.com/office/powerpoint/2010/main" val="8695949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5DEB4001-FF70-4502-9AEF-644A00229FC7}" type="datetime1">
              <a:rPr lang="en-US" smtClean="0"/>
              <a:t>6/6/2023</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r>
              <a:rPr lang="en-US"/>
              <a:t>cl_tecnicheradiologiamedica@unimore.it  CdS TRMIR UniMoRe</a:t>
            </a:r>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‹N›</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44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F8F26D9A-798F-4DB2-A7F9-3A213D60F52D}" type="datetime1">
              <a:rPr lang="en-US" smtClean="0"/>
              <a:t>6/6/2023</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r>
              <a:rPr lang="en-US"/>
              <a:t>cl_tecnicheradiologiamedica@unimore.it  CdS TRMIR UniMoRe</a:t>
            </a:r>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‹N›</a:t>
            </a:fld>
            <a:endParaRPr lang="en-US"/>
          </a:p>
        </p:txBody>
      </p:sp>
    </p:spTree>
    <p:extLst>
      <p:ext uri="{BB962C8B-B14F-4D97-AF65-F5344CB8AC3E}">
        <p14:creationId xmlns:p14="http://schemas.microsoft.com/office/powerpoint/2010/main" val="291855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F0455314-985E-41F4-A95C-E704AB3A85B4}" type="datetime1">
              <a:rPr lang="en-US" smtClean="0"/>
              <a:t>6/6/2023</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r>
              <a:rPr lang="en-US"/>
              <a:t>cl_tecnicheradiologiamedica@unimore.it  CdS TRMIR UniMoRe</a:t>
            </a:r>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‹N›</a:t>
            </a:fld>
            <a:endParaRPr lang="en-US"/>
          </a:p>
        </p:txBody>
      </p:sp>
    </p:spTree>
    <p:extLst>
      <p:ext uri="{BB962C8B-B14F-4D97-AF65-F5344CB8AC3E}">
        <p14:creationId xmlns:p14="http://schemas.microsoft.com/office/powerpoint/2010/main" val="2852278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547060B-1796-4D2F-B55A-D66B7B88C442}" type="datetime1">
              <a:rPr lang="en-US" smtClean="0"/>
              <a:t>6/6/2023</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r>
              <a:rPr lang="en-US"/>
              <a:t>cl_tecnicheradiologiamedica@unimore.it  CdS TRMIR UniMoRe</a:t>
            </a:r>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‹N›</a:t>
            </a:fld>
            <a:endParaRPr lang="en-US"/>
          </a:p>
        </p:txBody>
      </p:sp>
    </p:spTree>
    <p:extLst>
      <p:ext uri="{BB962C8B-B14F-4D97-AF65-F5344CB8AC3E}">
        <p14:creationId xmlns:p14="http://schemas.microsoft.com/office/powerpoint/2010/main" val="3143571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4EB205CE-BE3B-4BC5-865E-AEAF88422F3C}" type="datetime1">
              <a:rPr lang="en-US" smtClean="0"/>
              <a:t>6/6/2023</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r>
              <a:rPr lang="en-US"/>
              <a:t>cl_tecnicheradiologiamedica@unimore.it  CdS TRMIR UniMoRe</a:t>
            </a:r>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‹N›</a:t>
            </a:fld>
            <a:endParaRPr lang="en-US"/>
          </a:p>
        </p:txBody>
      </p:sp>
    </p:spTree>
    <p:extLst>
      <p:ext uri="{BB962C8B-B14F-4D97-AF65-F5344CB8AC3E}">
        <p14:creationId xmlns:p14="http://schemas.microsoft.com/office/powerpoint/2010/main" val="279256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6E4A7BBD-EFCA-483D-818C-01DCD9262363}" type="datetime1">
              <a:rPr lang="en-US" smtClean="0"/>
              <a:t>6/6/2023</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r>
              <a:rPr lang="en-US"/>
              <a:t>cl_tecnicheradiologiamedica@unimore.it  CdS TRMIR UniMoRe</a:t>
            </a:r>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‹N›</a:t>
            </a:fld>
            <a:endParaRPr lang="en-US"/>
          </a:p>
        </p:txBody>
      </p:sp>
    </p:spTree>
    <p:extLst>
      <p:ext uri="{BB962C8B-B14F-4D97-AF65-F5344CB8AC3E}">
        <p14:creationId xmlns:p14="http://schemas.microsoft.com/office/powerpoint/2010/main" val="1674098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A24169ED-C3C4-4D58-9789-4C9FA18C3A04}" type="datetime1">
              <a:rPr lang="en-US" smtClean="0"/>
              <a:t>6/6/2023</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r>
              <a:rPr lang="en-US"/>
              <a:t>cl_tecnicheradiologiamedica@unimore.it  CdS TRMIR UniMoRe</a:t>
            </a:r>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‹N›</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384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D2C537DF-4581-4DC4-9038-DCA6FE1425AE}" type="datetime1">
              <a:rPr lang="en-US" smtClean="0"/>
              <a:t>6/6/2023</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r>
              <a:rPr lang="en-US"/>
              <a:t>cl_tecnicheradiologiamedica@unimore.it  CdS TRMIR UniMoRe</a:t>
            </a:r>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‹N›</a:t>
            </a:fld>
            <a:endParaRPr lang="en-US"/>
          </a:p>
        </p:txBody>
      </p:sp>
    </p:spTree>
    <p:extLst>
      <p:ext uri="{BB962C8B-B14F-4D97-AF65-F5344CB8AC3E}">
        <p14:creationId xmlns:p14="http://schemas.microsoft.com/office/powerpoint/2010/main" val="2575615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6E86D6DF-3280-4F1E-8776-FAC153F46BC5}" type="datetime1">
              <a:rPr lang="en-US" smtClean="0"/>
              <a:t>6/6/2023</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r>
              <a:rPr lang="en-US"/>
              <a:t>cl_tecnicheradiologiamedica@unimore.it  CdS TRMIR UniMoRe</a:t>
            </a:r>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‹N›</a:t>
            </a:fld>
            <a:endParaRPr lang="en-US"/>
          </a:p>
        </p:txBody>
      </p:sp>
    </p:spTree>
    <p:extLst>
      <p:ext uri="{BB962C8B-B14F-4D97-AF65-F5344CB8AC3E}">
        <p14:creationId xmlns:p14="http://schemas.microsoft.com/office/powerpoint/2010/main" val="215143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44779C9F-7ED3-4B5F-8AB1-98D013B82D85}" type="datetime1">
              <a:rPr lang="en-US" smtClean="0"/>
              <a:t>6/6/2023</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r>
              <a:rPr lang="en-US"/>
              <a:t>cl_tecnicheradiologiamedica@unimore.it  CdS TRMIR UniMoRe</a:t>
            </a:r>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‹N›</a:t>
            </a:fld>
            <a:endParaRPr lang="en-US"/>
          </a:p>
        </p:txBody>
      </p:sp>
    </p:spTree>
    <p:extLst>
      <p:ext uri="{BB962C8B-B14F-4D97-AF65-F5344CB8AC3E}">
        <p14:creationId xmlns:p14="http://schemas.microsoft.com/office/powerpoint/2010/main" val="130368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75D94863-D389-44A5-B65C-EA1411D9ADDF}" type="datetime1">
              <a:rPr lang="en-US" smtClean="0"/>
              <a:t>6/6/2023</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r>
              <a:rPr lang="en-US"/>
              <a:t>cl_tecnicheradiologiamedica@unimore.it  CdS TRMIR UniMoRe</a:t>
            </a:r>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‹N›</a:t>
            </a:fld>
            <a:endParaRPr lang="en-US"/>
          </a:p>
        </p:txBody>
      </p:sp>
    </p:spTree>
    <p:extLst>
      <p:ext uri="{BB962C8B-B14F-4D97-AF65-F5344CB8AC3E}">
        <p14:creationId xmlns:p14="http://schemas.microsoft.com/office/powerpoint/2010/main" val="82281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48AA9CB6-D4D9-4B8B-9E98-35ECF5342B0E}" type="datetime1">
              <a:rPr lang="en-US" smtClean="0"/>
              <a:t>6/6/2023</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r>
              <a:rPr lang="en-US"/>
              <a:t>cl_tecnicheradiologiamedica@unimore.it  CdS TRMIR UniMoRe</a:t>
            </a:r>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‹N›</a:t>
            </a:fld>
            <a:endParaRPr lang="en-US"/>
          </a:p>
        </p:txBody>
      </p:sp>
    </p:spTree>
    <p:extLst>
      <p:ext uri="{BB962C8B-B14F-4D97-AF65-F5344CB8AC3E}">
        <p14:creationId xmlns:p14="http://schemas.microsoft.com/office/powerpoint/2010/main" val="3563646892"/>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dt="0"/>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ersonale.unimore.it/" TargetMode="Externa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sse3.unimore.it/Guide/PaginaListaAppelli.do"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ltrmir.unimore.it/site/home/info-studenti/statuto-e-regolamenti.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sse3.unimore.it/Root.do"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2">
            <a:extLst>
              <a:ext uri="{FF2B5EF4-FFF2-40B4-BE49-F238E27FC236}">
                <a16:creationId xmlns:a16="http://schemas.microsoft.com/office/drawing/2014/main" id="{40E0E787-6A3F-4579-9E73-AC9FBB0E3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4577457-2666-1502-663F-35387A9A3C53}"/>
              </a:ext>
            </a:extLst>
          </p:cNvPr>
          <p:cNvSpPr>
            <a:spLocks noGrp="1"/>
          </p:cNvSpPr>
          <p:nvPr>
            <p:ph type="ctrTitle"/>
          </p:nvPr>
        </p:nvSpPr>
        <p:spPr>
          <a:xfrm>
            <a:off x="554627" y="3146098"/>
            <a:ext cx="4963886" cy="2532980"/>
          </a:xfrm>
        </p:spPr>
        <p:txBody>
          <a:bodyPr>
            <a:normAutofit fontScale="90000"/>
          </a:bodyPr>
          <a:lstStyle/>
          <a:p>
            <a:pPr algn="ctr">
              <a:lnSpc>
                <a:spcPct val="110000"/>
              </a:lnSpc>
            </a:pPr>
            <a:r>
              <a:rPr lang="it-IT" sz="2400" dirty="0"/>
              <a:t>Indicazioni per i nuovi docenti</a:t>
            </a:r>
            <a:br>
              <a:rPr lang="it-IT" sz="2400" dirty="0"/>
            </a:br>
            <a:br>
              <a:rPr lang="it-IT" sz="2400" dirty="0"/>
            </a:br>
            <a:br>
              <a:rPr lang="it-IT" sz="2400" dirty="0"/>
            </a:br>
            <a:r>
              <a:rPr lang="it-IT" sz="2400" dirty="0"/>
              <a:t> </a:t>
            </a:r>
            <a:br>
              <a:rPr lang="it-IT" sz="2400" dirty="0"/>
            </a:br>
            <a:r>
              <a:rPr lang="it-IT" sz="2400" dirty="0"/>
              <a:t>CdS Tecniche di Radiologia Medica per Immagini e Radioterapia</a:t>
            </a:r>
          </a:p>
        </p:txBody>
      </p:sp>
      <p:sp>
        <p:nvSpPr>
          <p:cNvPr id="35" name="Oval 34">
            <a:extLst>
              <a:ext uri="{FF2B5EF4-FFF2-40B4-BE49-F238E27FC236}">
                <a16:creationId xmlns:a16="http://schemas.microsoft.com/office/drawing/2014/main" id="{C9738BEF-1509-49AB-94B0-7D2B621889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9412" y="756110"/>
            <a:ext cx="5360305" cy="53603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FA31FBD8-C5E4-76D6-81A0-5EF5BE2A949B}"/>
              </a:ext>
            </a:extLst>
          </p:cNvPr>
          <p:cNvPicPr>
            <a:picLocks noChangeAspect="1"/>
          </p:cNvPicPr>
          <p:nvPr/>
        </p:nvPicPr>
        <p:blipFill>
          <a:blip r:embed="rId2"/>
          <a:stretch>
            <a:fillRect/>
          </a:stretch>
        </p:blipFill>
        <p:spPr>
          <a:xfrm>
            <a:off x="6817125" y="2680731"/>
            <a:ext cx="3756211" cy="1496537"/>
          </a:xfrm>
          <a:prstGeom prst="rect">
            <a:avLst/>
          </a:prstGeom>
        </p:spPr>
      </p:pic>
      <p:cxnSp>
        <p:nvCxnSpPr>
          <p:cNvPr id="37" name="Straight Connector 36">
            <a:extLst>
              <a:ext uri="{FF2B5EF4-FFF2-40B4-BE49-F238E27FC236}">
                <a16:creationId xmlns:a16="http://schemas.microsoft.com/office/drawing/2014/main" id="{651B3B56-501F-42FF-8534-28EF7857B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50993" y="399708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egnaposto piè di pagina 3">
            <a:extLst>
              <a:ext uri="{FF2B5EF4-FFF2-40B4-BE49-F238E27FC236}">
                <a16:creationId xmlns:a16="http://schemas.microsoft.com/office/drawing/2014/main" id="{8A798041-3CF9-F642-F72B-670B7DC3230B}"/>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558642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FAA8F8C-803F-DE59-BFF4-4B837DF379DA}"/>
              </a:ext>
            </a:extLst>
          </p:cNvPr>
          <p:cNvPicPr>
            <a:picLocks noChangeAspect="1"/>
          </p:cNvPicPr>
          <p:nvPr/>
        </p:nvPicPr>
        <p:blipFill>
          <a:blip r:embed="rId2"/>
          <a:stretch>
            <a:fillRect/>
          </a:stretch>
        </p:blipFill>
        <p:spPr>
          <a:xfrm>
            <a:off x="306391" y="1766970"/>
            <a:ext cx="11579215" cy="3324060"/>
          </a:xfrm>
          <a:prstGeom prst="rect">
            <a:avLst/>
          </a:prstGeom>
        </p:spPr>
      </p:pic>
      <p:sp>
        <p:nvSpPr>
          <p:cNvPr id="4" name="CasellaDiTesto 3">
            <a:extLst>
              <a:ext uri="{FF2B5EF4-FFF2-40B4-BE49-F238E27FC236}">
                <a16:creationId xmlns:a16="http://schemas.microsoft.com/office/drawing/2014/main" id="{829EF8DF-5E66-1077-85C3-F60709960343}"/>
              </a:ext>
            </a:extLst>
          </p:cNvPr>
          <p:cNvSpPr txBox="1"/>
          <p:nvPr/>
        </p:nvSpPr>
        <p:spPr>
          <a:xfrm>
            <a:off x="548640" y="535577"/>
            <a:ext cx="4402183" cy="646331"/>
          </a:xfrm>
          <a:prstGeom prst="rect">
            <a:avLst/>
          </a:prstGeom>
          <a:noFill/>
        </p:spPr>
        <p:txBody>
          <a:bodyPr wrap="square" rtlCol="0">
            <a:spAutoFit/>
          </a:bodyPr>
          <a:lstStyle/>
          <a:p>
            <a:r>
              <a:rPr lang="it-IT" b="1" dirty="0"/>
              <a:t>Selezionare la propria attività didattica cliccando a destra sul numerino «30»</a:t>
            </a:r>
          </a:p>
        </p:txBody>
      </p:sp>
      <p:sp>
        <p:nvSpPr>
          <p:cNvPr id="5" name="Ovale 4">
            <a:extLst>
              <a:ext uri="{FF2B5EF4-FFF2-40B4-BE49-F238E27FC236}">
                <a16:creationId xmlns:a16="http://schemas.microsoft.com/office/drawing/2014/main" id="{39A67B80-578E-67E1-7A5B-75AAA5536205}"/>
              </a:ext>
            </a:extLst>
          </p:cNvPr>
          <p:cNvSpPr/>
          <p:nvPr/>
        </p:nvSpPr>
        <p:spPr>
          <a:xfrm>
            <a:off x="11481412" y="3304714"/>
            <a:ext cx="304809" cy="248572"/>
          </a:xfrm>
          <a:prstGeom prst="ellipse">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b="1">
              <a:ln w="12700">
                <a:solidFill>
                  <a:schemeClr val="accent5"/>
                </a:solidFill>
                <a:prstDash val="solid"/>
              </a:ln>
              <a:pattFill prst="ltDnDiag">
                <a:fgClr>
                  <a:schemeClr val="accent5">
                    <a:lumMod val="60000"/>
                    <a:lumOff val="40000"/>
                  </a:schemeClr>
                </a:fgClr>
                <a:bgClr>
                  <a:schemeClr val="bg1"/>
                </a:bgClr>
              </a:pattFill>
            </a:endParaRPr>
          </a:p>
        </p:txBody>
      </p:sp>
      <p:sp>
        <p:nvSpPr>
          <p:cNvPr id="6" name="Freccia circolare a sinistra 5">
            <a:extLst>
              <a:ext uri="{FF2B5EF4-FFF2-40B4-BE49-F238E27FC236}">
                <a16:creationId xmlns:a16="http://schemas.microsoft.com/office/drawing/2014/main" id="{E7023DEF-A0FE-29E6-2800-18BB4737D262}"/>
              </a:ext>
            </a:extLst>
          </p:cNvPr>
          <p:cNvSpPr/>
          <p:nvPr/>
        </p:nvSpPr>
        <p:spPr>
          <a:xfrm rot="17255031">
            <a:off x="7745470" y="-2032362"/>
            <a:ext cx="770709" cy="763339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7" name="Immagine 6">
            <a:extLst>
              <a:ext uri="{FF2B5EF4-FFF2-40B4-BE49-F238E27FC236}">
                <a16:creationId xmlns:a16="http://schemas.microsoft.com/office/drawing/2014/main" id="{89D59702-6328-69C0-439A-759D2C28D1EB}"/>
              </a:ext>
            </a:extLst>
          </p:cNvPr>
          <p:cNvPicPr>
            <a:picLocks noChangeAspect="1"/>
          </p:cNvPicPr>
          <p:nvPr/>
        </p:nvPicPr>
        <p:blipFill>
          <a:blip r:embed="rId3"/>
          <a:stretch>
            <a:fillRect/>
          </a:stretch>
        </p:blipFill>
        <p:spPr>
          <a:xfrm>
            <a:off x="9854155" y="142446"/>
            <a:ext cx="2032000" cy="809583"/>
          </a:xfrm>
          <a:prstGeom prst="rect">
            <a:avLst/>
          </a:prstGeom>
          <a:effectLst>
            <a:softEdge rad="63500"/>
          </a:effectLst>
        </p:spPr>
      </p:pic>
      <p:sp>
        <p:nvSpPr>
          <p:cNvPr id="8" name="Segnaposto piè di pagina 7">
            <a:extLst>
              <a:ext uri="{FF2B5EF4-FFF2-40B4-BE49-F238E27FC236}">
                <a16:creationId xmlns:a16="http://schemas.microsoft.com/office/drawing/2014/main" id="{39FF39E7-C80F-AA08-D3A9-7E6F51E6A871}"/>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963713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4FC6C7-A974-8375-A656-16ABC6979CF9}"/>
              </a:ext>
            </a:extLst>
          </p:cNvPr>
          <p:cNvSpPr>
            <a:spLocks noGrp="1"/>
          </p:cNvSpPr>
          <p:nvPr>
            <p:ph type="title"/>
          </p:nvPr>
        </p:nvSpPr>
        <p:spPr>
          <a:xfrm>
            <a:off x="0" y="268606"/>
            <a:ext cx="11326403" cy="861383"/>
          </a:xfrm>
        </p:spPr>
        <p:txBody>
          <a:bodyPr/>
          <a:lstStyle/>
          <a:p>
            <a:pPr marL="457200" indent="-457200">
              <a:buFont typeface="Arial" panose="020B0604020202020204" pitchFamily="34" charset="0"/>
              <a:buChar char="•"/>
            </a:pPr>
            <a:r>
              <a:rPr lang="it-IT" sz="1800" dirty="0"/>
              <a:t>Selezionare «nuovo appello d’esame» e compilare tutte le sezioni evidenziate sotto. </a:t>
            </a:r>
            <a:br>
              <a:rPr lang="it-IT" sz="1800" dirty="0"/>
            </a:br>
            <a:r>
              <a:rPr lang="it-IT" sz="1800" dirty="0"/>
              <a:t>Al termine salvare cliccando sull’icona in calce »salva»</a:t>
            </a:r>
          </a:p>
        </p:txBody>
      </p:sp>
      <p:pic>
        <p:nvPicPr>
          <p:cNvPr id="4" name="Immagine 3">
            <a:extLst>
              <a:ext uri="{FF2B5EF4-FFF2-40B4-BE49-F238E27FC236}">
                <a16:creationId xmlns:a16="http://schemas.microsoft.com/office/drawing/2014/main" id="{AD6543E0-6F93-887C-5679-00B174F698F7}"/>
              </a:ext>
            </a:extLst>
          </p:cNvPr>
          <p:cNvPicPr>
            <a:picLocks noChangeAspect="1"/>
          </p:cNvPicPr>
          <p:nvPr/>
        </p:nvPicPr>
        <p:blipFill>
          <a:blip r:embed="rId2"/>
          <a:stretch>
            <a:fillRect/>
          </a:stretch>
        </p:blipFill>
        <p:spPr>
          <a:xfrm>
            <a:off x="0" y="1109789"/>
            <a:ext cx="12301091" cy="5748211"/>
          </a:xfrm>
          <a:prstGeom prst="rect">
            <a:avLst/>
          </a:prstGeom>
        </p:spPr>
      </p:pic>
      <p:cxnSp>
        <p:nvCxnSpPr>
          <p:cNvPr id="6" name="Connettore 2 5">
            <a:extLst>
              <a:ext uri="{FF2B5EF4-FFF2-40B4-BE49-F238E27FC236}">
                <a16:creationId xmlns:a16="http://schemas.microsoft.com/office/drawing/2014/main" id="{93FDD337-6F87-3C9C-EF4B-EE745517CEDB}"/>
              </a:ext>
            </a:extLst>
          </p:cNvPr>
          <p:cNvCxnSpPr/>
          <p:nvPr/>
        </p:nvCxnSpPr>
        <p:spPr>
          <a:xfrm>
            <a:off x="2853369" y="2225407"/>
            <a:ext cx="848298" cy="0"/>
          </a:xfrm>
          <a:prstGeom prst="straightConnector1">
            <a:avLst/>
          </a:prstGeom>
          <a:ln w="57150">
            <a:solidFill>
              <a:schemeClr val="bg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BED92A34-F8C6-7263-4B57-C93C2693C5C1}"/>
              </a:ext>
            </a:extLst>
          </p:cNvPr>
          <p:cNvSpPr txBox="1"/>
          <p:nvPr/>
        </p:nvSpPr>
        <p:spPr>
          <a:xfrm>
            <a:off x="3380261" y="1490008"/>
            <a:ext cx="3789803" cy="1938992"/>
          </a:xfrm>
          <a:prstGeom prst="rect">
            <a:avLst/>
          </a:prstGeom>
          <a:noFill/>
        </p:spPr>
        <p:txBody>
          <a:bodyPr wrap="square" rtlCol="0">
            <a:spAutoFit/>
          </a:bodyPr>
          <a:lstStyle/>
          <a:p>
            <a:pPr marL="285750" indent="-285750">
              <a:buFont typeface="Arial" panose="020B0604020202020204" pitchFamily="34" charset="0"/>
              <a:buChar char="•"/>
            </a:pPr>
            <a:r>
              <a:rPr lang="it-IT" sz="2400" b="1" dirty="0">
                <a:solidFill>
                  <a:schemeClr val="bg1"/>
                </a:solidFill>
                <a:highlight>
                  <a:srgbClr val="FFFF00"/>
                </a:highlight>
              </a:rPr>
              <a:t>Docenti titolari </a:t>
            </a:r>
            <a:r>
              <a:rPr lang="it-IT" b="1" dirty="0">
                <a:solidFill>
                  <a:schemeClr val="bg1"/>
                </a:solidFill>
                <a:highlight>
                  <a:srgbClr val="FFFF00"/>
                </a:highlight>
              </a:rPr>
              <a:t>di Insegnamento: mettere «appello firma digitale on line».</a:t>
            </a:r>
          </a:p>
          <a:p>
            <a:pPr marL="285750" indent="-285750">
              <a:buFont typeface="Arial" panose="020B0604020202020204" pitchFamily="34" charset="0"/>
              <a:buChar char="•"/>
            </a:pPr>
            <a:r>
              <a:rPr lang="it-IT" sz="2400" b="1" dirty="0">
                <a:solidFill>
                  <a:schemeClr val="bg1"/>
                </a:solidFill>
                <a:highlight>
                  <a:srgbClr val="FFFF00"/>
                </a:highlight>
              </a:rPr>
              <a:t>Docenti NON titolari di </a:t>
            </a:r>
            <a:r>
              <a:rPr lang="it-IT" b="1" dirty="0">
                <a:solidFill>
                  <a:schemeClr val="bg1"/>
                </a:solidFill>
                <a:highlight>
                  <a:srgbClr val="FFFF00"/>
                </a:highlight>
              </a:rPr>
              <a:t>Insegnamento: mettere «appello standard»</a:t>
            </a:r>
          </a:p>
        </p:txBody>
      </p:sp>
      <p:cxnSp>
        <p:nvCxnSpPr>
          <p:cNvPr id="9" name="Connettore 2 8">
            <a:extLst>
              <a:ext uri="{FF2B5EF4-FFF2-40B4-BE49-F238E27FC236}">
                <a16:creationId xmlns:a16="http://schemas.microsoft.com/office/drawing/2014/main" id="{6B3793DF-A73F-B9AE-B340-103AA6BD2CE4}"/>
              </a:ext>
            </a:extLst>
          </p:cNvPr>
          <p:cNvCxnSpPr>
            <a:cxnSpLocks/>
          </p:cNvCxnSpPr>
          <p:nvPr/>
        </p:nvCxnSpPr>
        <p:spPr>
          <a:xfrm>
            <a:off x="8647482" y="2126255"/>
            <a:ext cx="1388884" cy="4295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DC609D92-AE0C-4B67-C38E-08C0DCDE0536}"/>
              </a:ext>
            </a:extLst>
          </p:cNvPr>
          <p:cNvSpPr txBox="1"/>
          <p:nvPr/>
        </p:nvSpPr>
        <p:spPr>
          <a:xfrm>
            <a:off x="10036366" y="2374135"/>
            <a:ext cx="1564395" cy="369332"/>
          </a:xfrm>
          <a:prstGeom prst="rect">
            <a:avLst/>
          </a:prstGeom>
          <a:noFill/>
        </p:spPr>
        <p:txBody>
          <a:bodyPr wrap="square" rtlCol="0">
            <a:spAutoFit/>
          </a:bodyPr>
          <a:lstStyle/>
          <a:p>
            <a:r>
              <a:rPr lang="it-IT" b="1" dirty="0">
                <a:solidFill>
                  <a:schemeClr val="bg1"/>
                </a:solidFill>
                <a:highlight>
                  <a:srgbClr val="FFFF00"/>
                </a:highlight>
              </a:rPr>
              <a:t>Indicare l’ora</a:t>
            </a:r>
          </a:p>
        </p:txBody>
      </p:sp>
      <p:cxnSp>
        <p:nvCxnSpPr>
          <p:cNvPr id="11" name="Connettore 2 10">
            <a:extLst>
              <a:ext uri="{FF2B5EF4-FFF2-40B4-BE49-F238E27FC236}">
                <a16:creationId xmlns:a16="http://schemas.microsoft.com/office/drawing/2014/main" id="{18FFDF2B-68A1-BB82-9659-233D9D01FFD8}"/>
              </a:ext>
            </a:extLst>
          </p:cNvPr>
          <p:cNvCxnSpPr>
            <a:cxnSpLocks/>
          </p:cNvCxnSpPr>
          <p:nvPr/>
        </p:nvCxnSpPr>
        <p:spPr>
          <a:xfrm>
            <a:off x="1652531" y="2945446"/>
            <a:ext cx="5475382" cy="153841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AFBADB08-1792-24DA-6BCB-7F9CCAFB734F}"/>
              </a:ext>
            </a:extLst>
          </p:cNvPr>
          <p:cNvSpPr txBox="1"/>
          <p:nvPr/>
        </p:nvSpPr>
        <p:spPr>
          <a:xfrm>
            <a:off x="7051493" y="4299199"/>
            <a:ext cx="3368247" cy="646331"/>
          </a:xfrm>
          <a:prstGeom prst="rect">
            <a:avLst/>
          </a:prstGeom>
          <a:noFill/>
        </p:spPr>
        <p:txBody>
          <a:bodyPr wrap="square" rtlCol="0">
            <a:spAutoFit/>
          </a:bodyPr>
          <a:lstStyle/>
          <a:p>
            <a:r>
              <a:rPr lang="it-IT" b="1" dirty="0">
                <a:solidFill>
                  <a:schemeClr val="bg1"/>
                </a:solidFill>
                <a:highlight>
                  <a:srgbClr val="FFFF00"/>
                </a:highlight>
              </a:rPr>
              <a:t>Indicare la finestra di iscrizione «dal- al»</a:t>
            </a:r>
          </a:p>
        </p:txBody>
      </p:sp>
      <p:cxnSp>
        <p:nvCxnSpPr>
          <p:cNvPr id="14" name="Connettore 2 13">
            <a:extLst>
              <a:ext uri="{FF2B5EF4-FFF2-40B4-BE49-F238E27FC236}">
                <a16:creationId xmlns:a16="http://schemas.microsoft.com/office/drawing/2014/main" id="{4AB0B502-C91C-7636-4571-36ABA0AD3BF8}"/>
              </a:ext>
            </a:extLst>
          </p:cNvPr>
          <p:cNvCxnSpPr>
            <a:cxnSpLocks/>
          </p:cNvCxnSpPr>
          <p:nvPr/>
        </p:nvCxnSpPr>
        <p:spPr>
          <a:xfrm>
            <a:off x="1375269" y="3187600"/>
            <a:ext cx="1902249" cy="136972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4BF3FBDE-0489-3F90-2C3C-34076C88E70A}"/>
              </a:ext>
            </a:extLst>
          </p:cNvPr>
          <p:cNvSpPr txBox="1"/>
          <p:nvPr/>
        </p:nvSpPr>
        <p:spPr>
          <a:xfrm>
            <a:off x="3198024" y="4354016"/>
            <a:ext cx="4014191" cy="369332"/>
          </a:xfrm>
          <a:prstGeom prst="rect">
            <a:avLst/>
          </a:prstGeom>
          <a:noFill/>
        </p:spPr>
        <p:txBody>
          <a:bodyPr wrap="square" rtlCol="0">
            <a:spAutoFit/>
          </a:bodyPr>
          <a:lstStyle/>
          <a:p>
            <a:r>
              <a:rPr lang="it-IT" b="1" dirty="0">
                <a:solidFill>
                  <a:schemeClr val="bg1"/>
                </a:solidFill>
                <a:highlight>
                  <a:srgbClr val="FFFF00"/>
                </a:highlight>
              </a:rPr>
              <a:t>Indicare il nome del proprio modulo</a:t>
            </a:r>
          </a:p>
        </p:txBody>
      </p:sp>
      <p:cxnSp>
        <p:nvCxnSpPr>
          <p:cNvPr id="17" name="Connettore 2 16">
            <a:extLst>
              <a:ext uri="{FF2B5EF4-FFF2-40B4-BE49-F238E27FC236}">
                <a16:creationId xmlns:a16="http://schemas.microsoft.com/office/drawing/2014/main" id="{7B6AC518-7E07-8EB3-1F29-ADFB44F8D3B5}"/>
              </a:ext>
            </a:extLst>
          </p:cNvPr>
          <p:cNvCxnSpPr>
            <a:cxnSpLocks/>
          </p:cNvCxnSpPr>
          <p:nvPr/>
        </p:nvCxnSpPr>
        <p:spPr>
          <a:xfrm>
            <a:off x="1375269" y="3714655"/>
            <a:ext cx="3645510" cy="216835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2AA74AF1-C7E0-38D3-6968-42D7DF60E28B}"/>
              </a:ext>
            </a:extLst>
          </p:cNvPr>
          <p:cNvSpPr txBox="1"/>
          <p:nvPr/>
        </p:nvSpPr>
        <p:spPr>
          <a:xfrm>
            <a:off x="4948250" y="5698341"/>
            <a:ext cx="2404590" cy="369332"/>
          </a:xfrm>
          <a:prstGeom prst="rect">
            <a:avLst/>
          </a:prstGeom>
          <a:noFill/>
        </p:spPr>
        <p:txBody>
          <a:bodyPr wrap="square" rtlCol="0">
            <a:spAutoFit/>
          </a:bodyPr>
          <a:lstStyle/>
          <a:p>
            <a:r>
              <a:rPr lang="it-IT" b="1" dirty="0">
                <a:solidFill>
                  <a:schemeClr val="bg1"/>
                </a:solidFill>
                <a:highlight>
                  <a:srgbClr val="FFFF00"/>
                </a:highlight>
              </a:rPr>
              <a:t>Indicare eventuali note</a:t>
            </a:r>
          </a:p>
        </p:txBody>
      </p:sp>
      <p:cxnSp>
        <p:nvCxnSpPr>
          <p:cNvPr id="21" name="Connettore 2 20">
            <a:extLst>
              <a:ext uri="{FF2B5EF4-FFF2-40B4-BE49-F238E27FC236}">
                <a16:creationId xmlns:a16="http://schemas.microsoft.com/office/drawing/2014/main" id="{E1786B69-81D2-12E3-D789-BDF2A0F712EA}"/>
              </a:ext>
            </a:extLst>
          </p:cNvPr>
          <p:cNvCxnSpPr>
            <a:cxnSpLocks/>
          </p:cNvCxnSpPr>
          <p:nvPr/>
        </p:nvCxnSpPr>
        <p:spPr>
          <a:xfrm flipH="1">
            <a:off x="7584354" y="3029639"/>
            <a:ext cx="435926" cy="126956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Ovale 23">
            <a:extLst>
              <a:ext uri="{FF2B5EF4-FFF2-40B4-BE49-F238E27FC236}">
                <a16:creationId xmlns:a16="http://schemas.microsoft.com/office/drawing/2014/main" id="{AFB03CCA-2927-BC37-30F5-D7C14653EC06}"/>
              </a:ext>
            </a:extLst>
          </p:cNvPr>
          <p:cNvSpPr/>
          <p:nvPr/>
        </p:nvSpPr>
        <p:spPr>
          <a:xfrm>
            <a:off x="294828" y="4961004"/>
            <a:ext cx="3153787" cy="1238879"/>
          </a:xfrm>
          <a:prstGeom prst="ellipse">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b="1">
              <a:ln w="12700">
                <a:solidFill>
                  <a:schemeClr val="accent5"/>
                </a:solidFill>
                <a:prstDash val="solid"/>
              </a:ln>
              <a:pattFill prst="ltDnDiag">
                <a:fgClr>
                  <a:schemeClr val="accent5">
                    <a:lumMod val="60000"/>
                    <a:lumOff val="40000"/>
                  </a:schemeClr>
                </a:fgClr>
                <a:bgClr>
                  <a:schemeClr val="bg1"/>
                </a:bgClr>
              </a:pattFill>
            </a:endParaRPr>
          </a:p>
        </p:txBody>
      </p:sp>
      <p:cxnSp>
        <p:nvCxnSpPr>
          <p:cNvPr id="25" name="Connettore 2 24">
            <a:extLst>
              <a:ext uri="{FF2B5EF4-FFF2-40B4-BE49-F238E27FC236}">
                <a16:creationId xmlns:a16="http://schemas.microsoft.com/office/drawing/2014/main" id="{DC82450B-EC4A-F945-D37C-E722E8F8CB90}"/>
              </a:ext>
            </a:extLst>
          </p:cNvPr>
          <p:cNvCxnSpPr>
            <a:cxnSpLocks/>
          </p:cNvCxnSpPr>
          <p:nvPr/>
        </p:nvCxnSpPr>
        <p:spPr>
          <a:xfrm flipV="1">
            <a:off x="2225407" y="5506811"/>
            <a:ext cx="6422075" cy="19153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DE146BAB-5576-C168-EF2D-A4C69ADBCE03}"/>
              </a:ext>
            </a:extLst>
          </p:cNvPr>
          <p:cNvSpPr txBox="1"/>
          <p:nvPr/>
        </p:nvSpPr>
        <p:spPr>
          <a:xfrm>
            <a:off x="8647481" y="5253833"/>
            <a:ext cx="3074465" cy="1477328"/>
          </a:xfrm>
          <a:prstGeom prst="rect">
            <a:avLst/>
          </a:prstGeom>
          <a:noFill/>
        </p:spPr>
        <p:txBody>
          <a:bodyPr wrap="square" rtlCol="0">
            <a:spAutoFit/>
          </a:bodyPr>
          <a:lstStyle/>
          <a:p>
            <a:r>
              <a:rPr lang="it-IT" b="1" dirty="0">
                <a:solidFill>
                  <a:schemeClr val="bg1"/>
                </a:solidFill>
                <a:highlight>
                  <a:srgbClr val="FFFF00"/>
                </a:highlight>
              </a:rPr>
              <a:t>Questa area si può lasciare in bianco e potete indicare dove si svolgerà l’esame nelle note o direttamente ai rappresentanti</a:t>
            </a:r>
          </a:p>
        </p:txBody>
      </p:sp>
      <p:sp>
        <p:nvSpPr>
          <p:cNvPr id="29" name="Ovale 28">
            <a:extLst>
              <a:ext uri="{FF2B5EF4-FFF2-40B4-BE49-F238E27FC236}">
                <a16:creationId xmlns:a16="http://schemas.microsoft.com/office/drawing/2014/main" id="{4DA309DC-5F63-F62A-6290-23FBD65EDB8A}"/>
              </a:ext>
            </a:extLst>
          </p:cNvPr>
          <p:cNvSpPr/>
          <p:nvPr/>
        </p:nvSpPr>
        <p:spPr>
          <a:xfrm>
            <a:off x="855630" y="1760341"/>
            <a:ext cx="1091480" cy="1177786"/>
          </a:xfrm>
          <a:prstGeom prst="ellipse">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b="1">
              <a:ln w="12700">
                <a:solidFill>
                  <a:schemeClr val="accent5"/>
                </a:solidFill>
                <a:prstDash val="solid"/>
              </a:ln>
              <a:pattFill prst="ltDnDiag">
                <a:fgClr>
                  <a:schemeClr val="accent5">
                    <a:lumMod val="60000"/>
                    <a:lumOff val="40000"/>
                  </a:schemeClr>
                </a:fgClr>
                <a:bgClr>
                  <a:schemeClr val="bg1"/>
                </a:bgClr>
              </a:pattFill>
            </a:endParaRPr>
          </a:p>
        </p:txBody>
      </p:sp>
      <p:sp>
        <p:nvSpPr>
          <p:cNvPr id="30" name="CasellaDiTesto 29">
            <a:extLst>
              <a:ext uri="{FF2B5EF4-FFF2-40B4-BE49-F238E27FC236}">
                <a16:creationId xmlns:a16="http://schemas.microsoft.com/office/drawing/2014/main" id="{B16B4CD5-9F6E-9DDF-5BA6-3C6A7EA6E101}"/>
              </a:ext>
            </a:extLst>
          </p:cNvPr>
          <p:cNvSpPr txBox="1"/>
          <p:nvPr/>
        </p:nvSpPr>
        <p:spPr>
          <a:xfrm>
            <a:off x="8293076" y="1179253"/>
            <a:ext cx="2404590" cy="646331"/>
          </a:xfrm>
          <a:prstGeom prst="rect">
            <a:avLst/>
          </a:prstGeom>
          <a:noFill/>
        </p:spPr>
        <p:txBody>
          <a:bodyPr wrap="square" rtlCol="0">
            <a:spAutoFit/>
          </a:bodyPr>
          <a:lstStyle/>
          <a:p>
            <a:r>
              <a:rPr lang="it-IT" b="1" dirty="0">
                <a:solidFill>
                  <a:schemeClr val="bg1"/>
                </a:solidFill>
                <a:highlight>
                  <a:srgbClr val="FFFF00"/>
                </a:highlight>
              </a:rPr>
              <a:t>Indicare la data e la modalità</a:t>
            </a:r>
          </a:p>
        </p:txBody>
      </p:sp>
      <p:cxnSp>
        <p:nvCxnSpPr>
          <p:cNvPr id="31" name="Connettore 2 30">
            <a:extLst>
              <a:ext uri="{FF2B5EF4-FFF2-40B4-BE49-F238E27FC236}">
                <a16:creationId xmlns:a16="http://schemas.microsoft.com/office/drawing/2014/main" id="{95D836D9-CFB3-05C5-6E1F-6F5E5F60B64C}"/>
              </a:ext>
            </a:extLst>
          </p:cNvPr>
          <p:cNvCxnSpPr>
            <a:cxnSpLocks/>
          </p:cNvCxnSpPr>
          <p:nvPr/>
        </p:nvCxnSpPr>
        <p:spPr>
          <a:xfrm flipV="1">
            <a:off x="1375269" y="1637756"/>
            <a:ext cx="6917807" cy="3826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id="{ADCD236F-1627-BEAD-5876-4C045AEACB2B}"/>
              </a:ext>
            </a:extLst>
          </p:cNvPr>
          <p:cNvCxnSpPr>
            <a:cxnSpLocks/>
          </p:cNvCxnSpPr>
          <p:nvPr/>
        </p:nvCxnSpPr>
        <p:spPr>
          <a:xfrm>
            <a:off x="1772260" y="3164395"/>
            <a:ext cx="7386367" cy="6682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CasellaDiTesto 36">
            <a:extLst>
              <a:ext uri="{FF2B5EF4-FFF2-40B4-BE49-F238E27FC236}">
                <a16:creationId xmlns:a16="http://schemas.microsoft.com/office/drawing/2014/main" id="{1C2570A4-4ABB-A044-2F55-A4F45BB02DAB}"/>
              </a:ext>
            </a:extLst>
          </p:cNvPr>
          <p:cNvSpPr txBox="1"/>
          <p:nvPr/>
        </p:nvSpPr>
        <p:spPr>
          <a:xfrm>
            <a:off x="9083726" y="3585208"/>
            <a:ext cx="2968728" cy="646331"/>
          </a:xfrm>
          <a:prstGeom prst="rect">
            <a:avLst/>
          </a:prstGeom>
          <a:noFill/>
        </p:spPr>
        <p:txBody>
          <a:bodyPr wrap="square" rtlCol="0">
            <a:spAutoFit/>
          </a:bodyPr>
          <a:lstStyle/>
          <a:p>
            <a:r>
              <a:rPr lang="it-IT" b="1" dirty="0">
                <a:solidFill>
                  <a:schemeClr val="bg1"/>
                </a:solidFill>
                <a:highlight>
                  <a:srgbClr val="FFFF00"/>
                </a:highlight>
              </a:rPr>
              <a:t>Selezionare la voce «DUMMY» oppure «tutti»</a:t>
            </a:r>
          </a:p>
        </p:txBody>
      </p:sp>
      <p:sp>
        <p:nvSpPr>
          <p:cNvPr id="38" name="Ovale 37">
            <a:extLst>
              <a:ext uri="{FF2B5EF4-FFF2-40B4-BE49-F238E27FC236}">
                <a16:creationId xmlns:a16="http://schemas.microsoft.com/office/drawing/2014/main" id="{0922148C-4CA1-C314-1E28-3D247C71BF88}"/>
              </a:ext>
            </a:extLst>
          </p:cNvPr>
          <p:cNvSpPr/>
          <p:nvPr/>
        </p:nvSpPr>
        <p:spPr>
          <a:xfrm>
            <a:off x="894988" y="6333802"/>
            <a:ext cx="506382" cy="497938"/>
          </a:xfrm>
          <a:prstGeom prst="ellipse">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b="1">
              <a:ln w="12700">
                <a:solidFill>
                  <a:schemeClr val="accent5"/>
                </a:solidFill>
                <a:prstDash val="solid"/>
              </a:ln>
              <a:pattFill prst="ltDnDiag">
                <a:fgClr>
                  <a:schemeClr val="accent5">
                    <a:lumMod val="60000"/>
                    <a:lumOff val="40000"/>
                  </a:schemeClr>
                </a:fgClr>
                <a:bgClr>
                  <a:schemeClr val="bg1"/>
                </a:bgClr>
              </a:pattFill>
            </a:endParaRPr>
          </a:p>
        </p:txBody>
      </p:sp>
      <p:pic>
        <p:nvPicPr>
          <p:cNvPr id="39" name="Immagine 38">
            <a:extLst>
              <a:ext uri="{FF2B5EF4-FFF2-40B4-BE49-F238E27FC236}">
                <a16:creationId xmlns:a16="http://schemas.microsoft.com/office/drawing/2014/main" id="{C71AAE09-3B3E-35E5-DDC9-47C40ED645AC}"/>
              </a:ext>
            </a:extLst>
          </p:cNvPr>
          <p:cNvPicPr>
            <a:picLocks noChangeAspect="1"/>
          </p:cNvPicPr>
          <p:nvPr/>
        </p:nvPicPr>
        <p:blipFill>
          <a:blip r:embed="rId3"/>
          <a:stretch>
            <a:fillRect/>
          </a:stretch>
        </p:blipFill>
        <p:spPr>
          <a:xfrm>
            <a:off x="10593195" y="115138"/>
            <a:ext cx="1466415" cy="584244"/>
          </a:xfrm>
          <a:prstGeom prst="rect">
            <a:avLst/>
          </a:prstGeom>
          <a:effectLst>
            <a:softEdge rad="63500"/>
          </a:effectLst>
        </p:spPr>
      </p:pic>
      <p:sp>
        <p:nvSpPr>
          <p:cNvPr id="5" name="Segnaposto piè di pagina 4">
            <a:extLst>
              <a:ext uri="{FF2B5EF4-FFF2-40B4-BE49-F238E27FC236}">
                <a16:creationId xmlns:a16="http://schemas.microsoft.com/office/drawing/2014/main" id="{A1910E69-6894-A749-79D3-2F972F93AAA2}"/>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1737629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0C4DC2-A477-89CB-35B1-7D3A29C0E585}"/>
              </a:ext>
            </a:extLst>
          </p:cNvPr>
          <p:cNvSpPr>
            <a:spLocks noGrp="1"/>
          </p:cNvSpPr>
          <p:nvPr>
            <p:ph type="title"/>
          </p:nvPr>
        </p:nvSpPr>
        <p:spPr>
          <a:xfrm>
            <a:off x="0" y="0"/>
            <a:ext cx="8835528" cy="881349"/>
          </a:xfrm>
        </p:spPr>
        <p:txBody>
          <a:bodyPr/>
          <a:lstStyle/>
          <a:p>
            <a:r>
              <a:rPr lang="it-IT" dirty="0"/>
              <a:t>Una volta salvato l’appello</a:t>
            </a:r>
          </a:p>
        </p:txBody>
      </p:sp>
      <p:sp>
        <p:nvSpPr>
          <p:cNvPr id="3" name="Segnaposto testo 2">
            <a:extLst>
              <a:ext uri="{FF2B5EF4-FFF2-40B4-BE49-F238E27FC236}">
                <a16:creationId xmlns:a16="http://schemas.microsoft.com/office/drawing/2014/main" id="{BFF5273B-3D8E-642F-E705-A0E3B43421BE}"/>
              </a:ext>
            </a:extLst>
          </p:cNvPr>
          <p:cNvSpPr>
            <a:spLocks noGrp="1"/>
          </p:cNvSpPr>
          <p:nvPr>
            <p:ph type="body" idx="1"/>
          </p:nvPr>
        </p:nvSpPr>
        <p:spPr>
          <a:xfrm>
            <a:off x="173678" y="881349"/>
            <a:ext cx="4206346" cy="3640336"/>
          </a:xfrm>
        </p:spPr>
        <p:txBody>
          <a:bodyPr>
            <a:normAutofit fontScale="55000" lnSpcReduction="20000"/>
          </a:bodyPr>
          <a:lstStyle/>
          <a:p>
            <a:pPr marL="285750" indent="-285750">
              <a:buFont typeface="Arial" panose="020B0604020202020204" pitchFamily="34" charset="0"/>
              <a:buChar char="•"/>
            </a:pPr>
            <a:r>
              <a:rPr lang="it-IT" sz="3700" b="1" dirty="0"/>
              <a:t>È possibile associare tutti i docenti che fanno parte dell’Insegnamento o almeno il titolare (cliccare su docenti).</a:t>
            </a:r>
          </a:p>
          <a:p>
            <a:pPr marL="285750" indent="-285750">
              <a:buFont typeface="Arial" panose="020B0604020202020204" pitchFamily="34" charset="0"/>
              <a:buChar char="•"/>
            </a:pPr>
            <a:r>
              <a:rPr lang="it-IT" sz="3700" b="1" dirty="0"/>
              <a:t>Si ricorda che prima dell’inizio delle lezioni è doveroso inviare al titolare dell’Insegnamento programma delle lezioni che lui inserirà nelle schede di Insegnamento su esse3</a:t>
            </a:r>
            <a:r>
              <a:rPr lang="it-IT" b="1" dirty="0"/>
              <a:t>.</a:t>
            </a:r>
          </a:p>
        </p:txBody>
      </p:sp>
      <p:pic>
        <p:nvPicPr>
          <p:cNvPr id="5" name="Immagine 4">
            <a:extLst>
              <a:ext uri="{FF2B5EF4-FFF2-40B4-BE49-F238E27FC236}">
                <a16:creationId xmlns:a16="http://schemas.microsoft.com/office/drawing/2014/main" id="{E2072B5A-E8D0-7215-AE82-7A7C20201C63}"/>
              </a:ext>
            </a:extLst>
          </p:cNvPr>
          <p:cNvPicPr>
            <a:picLocks noChangeAspect="1"/>
          </p:cNvPicPr>
          <p:nvPr/>
        </p:nvPicPr>
        <p:blipFill rotWithShape="1">
          <a:blip r:embed="rId2"/>
          <a:srcRect t="6353"/>
          <a:stretch/>
        </p:blipFill>
        <p:spPr>
          <a:xfrm>
            <a:off x="5022931" y="881349"/>
            <a:ext cx="6795799" cy="5540945"/>
          </a:xfrm>
          <a:prstGeom prst="rect">
            <a:avLst/>
          </a:prstGeom>
        </p:spPr>
      </p:pic>
      <p:sp>
        <p:nvSpPr>
          <p:cNvPr id="6" name="Ovale 5">
            <a:extLst>
              <a:ext uri="{FF2B5EF4-FFF2-40B4-BE49-F238E27FC236}">
                <a16:creationId xmlns:a16="http://schemas.microsoft.com/office/drawing/2014/main" id="{863B0EF2-0410-D57D-AEB2-CAA9E71425F8}"/>
              </a:ext>
            </a:extLst>
          </p:cNvPr>
          <p:cNvSpPr/>
          <p:nvPr/>
        </p:nvSpPr>
        <p:spPr>
          <a:xfrm>
            <a:off x="4947451" y="4749800"/>
            <a:ext cx="1091480" cy="403086"/>
          </a:xfrm>
          <a:prstGeom prst="ellipse">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b="1">
              <a:ln w="12700">
                <a:solidFill>
                  <a:schemeClr val="accent5"/>
                </a:solidFill>
                <a:prstDash val="solid"/>
              </a:ln>
              <a:pattFill prst="ltDnDiag">
                <a:fgClr>
                  <a:schemeClr val="accent5">
                    <a:lumMod val="60000"/>
                    <a:lumOff val="40000"/>
                  </a:schemeClr>
                </a:fgClr>
                <a:bgClr>
                  <a:schemeClr val="bg1"/>
                </a:bgClr>
              </a:pattFill>
            </a:endParaRPr>
          </a:p>
        </p:txBody>
      </p:sp>
      <p:cxnSp>
        <p:nvCxnSpPr>
          <p:cNvPr id="7" name="Connettore 2 6">
            <a:extLst>
              <a:ext uri="{FF2B5EF4-FFF2-40B4-BE49-F238E27FC236}">
                <a16:creationId xmlns:a16="http://schemas.microsoft.com/office/drawing/2014/main" id="{839D0EA5-F7F2-FDB4-378A-DE2BC2FF0744}"/>
              </a:ext>
            </a:extLst>
          </p:cNvPr>
          <p:cNvCxnSpPr>
            <a:cxnSpLocks/>
          </p:cNvCxnSpPr>
          <p:nvPr/>
        </p:nvCxnSpPr>
        <p:spPr>
          <a:xfrm>
            <a:off x="3712684" y="2108200"/>
            <a:ext cx="1532416" cy="28431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Immagine 13">
            <a:extLst>
              <a:ext uri="{FF2B5EF4-FFF2-40B4-BE49-F238E27FC236}">
                <a16:creationId xmlns:a16="http://schemas.microsoft.com/office/drawing/2014/main" id="{3DE3F178-A1A4-3E88-1430-E75154B7AC71}"/>
              </a:ext>
            </a:extLst>
          </p:cNvPr>
          <p:cNvPicPr>
            <a:picLocks noChangeAspect="1"/>
          </p:cNvPicPr>
          <p:nvPr/>
        </p:nvPicPr>
        <p:blipFill>
          <a:blip r:embed="rId3"/>
          <a:stretch>
            <a:fillRect/>
          </a:stretch>
        </p:blipFill>
        <p:spPr>
          <a:xfrm>
            <a:off x="10063475" y="71766"/>
            <a:ext cx="2032000" cy="809583"/>
          </a:xfrm>
          <a:prstGeom prst="rect">
            <a:avLst/>
          </a:prstGeom>
          <a:effectLst>
            <a:softEdge rad="63500"/>
          </a:effectLst>
        </p:spPr>
      </p:pic>
      <p:sp>
        <p:nvSpPr>
          <p:cNvPr id="8" name="Segnaposto piè di pagina 7">
            <a:extLst>
              <a:ext uri="{FF2B5EF4-FFF2-40B4-BE49-F238E27FC236}">
                <a16:creationId xmlns:a16="http://schemas.microsoft.com/office/drawing/2014/main" id="{BBBDB0C8-D005-6072-E01A-CA8082A48053}"/>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3463240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EA5F6DAB-03BF-4557-B78A-2B71C16E1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1">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4577457-2666-1502-663F-35387A9A3C53}"/>
              </a:ext>
            </a:extLst>
          </p:cNvPr>
          <p:cNvSpPr>
            <a:spLocks noGrp="1"/>
          </p:cNvSpPr>
          <p:nvPr>
            <p:ph type="ctrTitle"/>
          </p:nvPr>
        </p:nvSpPr>
        <p:spPr>
          <a:xfrm>
            <a:off x="1240586" y="2138314"/>
            <a:ext cx="4572000" cy="2581369"/>
          </a:xfrm>
        </p:spPr>
        <p:txBody>
          <a:bodyPr anchor="t">
            <a:normAutofit/>
          </a:bodyPr>
          <a:lstStyle/>
          <a:p>
            <a:pPr>
              <a:lnSpc>
                <a:spcPct val="110000"/>
              </a:lnSpc>
            </a:pPr>
            <a:r>
              <a:rPr lang="it-IT" sz="1300" dirty="0"/>
              <a:t>3.esse3:</a:t>
            </a:r>
            <a:br>
              <a:rPr lang="it-IT" sz="1300" dirty="0"/>
            </a:br>
            <a:r>
              <a:rPr lang="it-IT" sz="1300" dirty="0"/>
              <a:t>pubblicazione degli esiti  esami di profitto</a:t>
            </a:r>
            <a:br>
              <a:rPr lang="it-IT" sz="1300" dirty="0"/>
            </a:br>
            <a:br>
              <a:rPr lang="it-IT" sz="1300" dirty="0"/>
            </a:br>
            <a:br>
              <a:rPr lang="it-IT" sz="1300" dirty="0"/>
            </a:br>
            <a:r>
              <a:rPr lang="it-IT" sz="1300" dirty="0"/>
              <a:t> </a:t>
            </a:r>
            <a:br>
              <a:rPr lang="it-IT" sz="1300" dirty="0"/>
            </a:br>
            <a:br>
              <a:rPr lang="it-IT" sz="1300" dirty="0"/>
            </a:br>
            <a:endParaRPr lang="it-IT" sz="1300" dirty="0"/>
          </a:p>
        </p:txBody>
      </p:sp>
      <p:pic>
        <p:nvPicPr>
          <p:cNvPr id="3" name="Immagine 2">
            <a:extLst>
              <a:ext uri="{FF2B5EF4-FFF2-40B4-BE49-F238E27FC236}">
                <a16:creationId xmlns:a16="http://schemas.microsoft.com/office/drawing/2014/main" id="{D3452729-2FDA-B334-7543-75DE2ECA29AE}"/>
              </a:ext>
            </a:extLst>
          </p:cNvPr>
          <p:cNvPicPr>
            <a:picLocks noChangeAspect="1"/>
          </p:cNvPicPr>
          <p:nvPr/>
        </p:nvPicPr>
        <p:blipFill>
          <a:blip r:embed="rId2"/>
          <a:stretch>
            <a:fillRect/>
          </a:stretch>
        </p:blipFill>
        <p:spPr>
          <a:xfrm>
            <a:off x="6858001" y="2667442"/>
            <a:ext cx="3822920" cy="1523115"/>
          </a:xfrm>
          <a:prstGeom prst="rect">
            <a:avLst/>
          </a:prstGeom>
        </p:spPr>
      </p:pic>
      <p:cxnSp>
        <p:nvCxnSpPr>
          <p:cNvPr id="14" name="Straight Connector 13">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egnaposto piè di pagina 4">
            <a:extLst>
              <a:ext uri="{FF2B5EF4-FFF2-40B4-BE49-F238E27FC236}">
                <a16:creationId xmlns:a16="http://schemas.microsoft.com/office/drawing/2014/main" id="{3AE7CA9C-FCB3-060E-2460-B81B38E1BFE3}"/>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298228559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FAA8F8C-803F-DE59-BFF4-4B837DF379DA}"/>
              </a:ext>
            </a:extLst>
          </p:cNvPr>
          <p:cNvPicPr>
            <a:picLocks noChangeAspect="1"/>
          </p:cNvPicPr>
          <p:nvPr/>
        </p:nvPicPr>
        <p:blipFill rotWithShape="1">
          <a:blip r:embed="rId2"/>
          <a:srcRect t="1" b="38418"/>
          <a:stretch/>
        </p:blipFill>
        <p:spPr>
          <a:xfrm>
            <a:off x="306392" y="1891256"/>
            <a:ext cx="11579215" cy="2030749"/>
          </a:xfrm>
          <a:prstGeom prst="rect">
            <a:avLst/>
          </a:prstGeom>
        </p:spPr>
      </p:pic>
      <p:sp>
        <p:nvSpPr>
          <p:cNvPr id="4" name="CasellaDiTesto 3">
            <a:extLst>
              <a:ext uri="{FF2B5EF4-FFF2-40B4-BE49-F238E27FC236}">
                <a16:creationId xmlns:a16="http://schemas.microsoft.com/office/drawing/2014/main" id="{829EF8DF-5E66-1077-85C3-F60709960343}"/>
              </a:ext>
            </a:extLst>
          </p:cNvPr>
          <p:cNvSpPr txBox="1"/>
          <p:nvPr/>
        </p:nvSpPr>
        <p:spPr>
          <a:xfrm>
            <a:off x="526606" y="359307"/>
            <a:ext cx="8584343" cy="646331"/>
          </a:xfrm>
          <a:prstGeom prst="rect">
            <a:avLst/>
          </a:prstGeom>
          <a:noFill/>
        </p:spPr>
        <p:txBody>
          <a:bodyPr wrap="square" rtlCol="0">
            <a:spAutoFit/>
          </a:bodyPr>
          <a:lstStyle/>
          <a:p>
            <a:r>
              <a:rPr lang="it-IT" b="1" dirty="0"/>
              <a:t>Selezionare la propria attività didattica cliccando a destra sul numerino «30». Si aprirà una pagina in cui saranno visibili gli appelli pubblicati.</a:t>
            </a:r>
          </a:p>
        </p:txBody>
      </p:sp>
      <p:sp>
        <p:nvSpPr>
          <p:cNvPr id="5" name="Ovale 4">
            <a:extLst>
              <a:ext uri="{FF2B5EF4-FFF2-40B4-BE49-F238E27FC236}">
                <a16:creationId xmlns:a16="http://schemas.microsoft.com/office/drawing/2014/main" id="{39A67B80-578E-67E1-7A5B-75AAA5536205}"/>
              </a:ext>
            </a:extLst>
          </p:cNvPr>
          <p:cNvSpPr/>
          <p:nvPr/>
        </p:nvSpPr>
        <p:spPr>
          <a:xfrm>
            <a:off x="11481412" y="3304714"/>
            <a:ext cx="304809" cy="248572"/>
          </a:xfrm>
          <a:prstGeom prst="ellipse">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b="1">
              <a:ln w="12700">
                <a:solidFill>
                  <a:schemeClr val="accent5"/>
                </a:solidFill>
                <a:prstDash val="solid"/>
              </a:ln>
              <a:pattFill prst="ltDnDiag">
                <a:fgClr>
                  <a:schemeClr val="accent5">
                    <a:lumMod val="60000"/>
                    <a:lumOff val="40000"/>
                  </a:schemeClr>
                </a:fgClr>
                <a:bgClr>
                  <a:schemeClr val="bg1"/>
                </a:bgClr>
              </a:pattFill>
            </a:endParaRPr>
          </a:p>
        </p:txBody>
      </p:sp>
      <p:sp>
        <p:nvSpPr>
          <p:cNvPr id="6" name="Freccia circolare a sinistra 5">
            <a:extLst>
              <a:ext uri="{FF2B5EF4-FFF2-40B4-BE49-F238E27FC236}">
                <a16:creationId xmlns:a16="http://schemas.microsoft.com/office/drawing/2014/main" id="{E7023DEF-A0FE-29E6-2800-18BB4737D262}"/>
              </a:ext>
            </a:extLst>
          </p:cNvPr>
          <p:cNvSpPr/>
          <p:nvPr/>
        </p:nvSpPr>
        <p:spPr>
          <a:xfrm rot="17255031">
            <a:off x="6813374" y="-3305534"/>
            <a:ext cx="770709" cy="9588959"/>
          </a:xfrm>
          <a:prstGeom prst="curvedLeft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7" name="Immagine 6">
            <a:extLst>
              <a:ext uri="{FF2B5EF4-FFF2-40B4-BE49-F238E27FC236}">
                <a16:creationId xmlns:a16="http://schemas.microsoft.com/office/drawing/2014/main" id="{CCA0CA32-455A-6E9D-614B-9781303CDFEC}"/>
              </a:ext>
            </a:extLst>
          </p:cNvPr>
          <p:cNvPicPr>
            <a:picLocks noChangeAspect="1"/>
          </p:cNvPicPr>
          <p:nvPr/>
        </p:nvPicPr>
        <p:blipFill>
          <a:blip r:embed="rId3"/>
          <a:stretch>
            <a:fillRect/>
          </a:stretch>
        </p:blipFill>
        <p:spPr>
          <a:xfrm>
            <a:off x="306392" y="4076241"/>
            <a:ext cx="10851614" cy="2610748"/>
          </a:xfrm>
          <a:prstGeom prst="rect">
            <a:avLst/>
          </a:prstGeom>
        </p:spPr>
      </p:pic>
      <p:cxnSp>
        <p:nvCxnSpPr>
          <p:cNvPr id="9" name="Connettore 2 8">
            <a:extLst>
              <a:ext uri="{FF2B5EF4-FFF2-40B4-BE49-F238E27FC236}">
                <a16:creationId xmlns:a16="http://schemas.microsoft.com/office/drawing/2014/main" id="{07CDA035-7B3C-D73F-747F-F720DC8F7C38}"/>
              </a:ext>
            </a:extLst>
          </p:cNvPr>
          <p:cNvCxnSpPr/>
          <p:nvPr/>
        </p:nvCxnSpPr>
        <p:spPr>
          <a:xfrm flipH="1">
            <a:off x="1277957" y="1005638"/>
            <a:ext cx="2236424" cy="46349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Immagine 9">
            <a:extLst>
              <a:ext uri="{FF2B5EF4-FFF2-40B4-BE49-F238E27FC236}">
                <a16:creationId xmlns:a16="http://schemas.microsoft.com/office/drawing/2014/main" id="{11065C48-911F-F5DE-8E71-C60AE42D3B87}"/>
              </a:ext>
            </a:extLst>
          </p:cNvPr>
          <p:cNvPicPr>
            <a:picLocks noChangeAspect="1"/>
          </p:cNvPicPr>
          <p:nvPr/>
        </p:nvPicPr>
        <p:blipFill>
          <a:blip r:embed="rId4"/>
          <a:stretch>
            <a:fillRect/>
          </a:stretch>
        </p:blipFill>
        <p:spPr>
          <a:xfrm>
            <a:off x="9854155" y="142446"/>
            <a:ext cx="2032000" cy="809583"/>
          </a:xfrm>
          <a:prstGeom prst="rect">
            <a:avLst/>
          </a:prstGeom>
          <a:effectLst>
            <a:softEdge rad="63500"/>
          </a:effectLst>
        </p:spPr>
      </p:pic>
      <p:sp>
        <p:nvSpPr>
          <p:cNvPr id="8" name="Segnaposto piè di pagina 7">
            <a:extLst>
              <a:ext uri="{FF2B5EF4-FFF2-40B4-BE49-F238E27FC236}">
                <a16:creationId xmlns:a16="http://schemas.microsoft.com/office/drawing/2014/main" id="{9657660E-8A5F-1EB1-E301-3FAFB43A29DD}"/>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45210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D731142-183D-CD84-C239-41900178E62B}"/>
              </a:ext>
            </a:extLst>
          </p:cNvPr>
          <p:cNvPicPr>
            <a:picLocks noChangeAspect="1"/>
          </p:cNvPicPr>
          <p:nvPr/>
        </p:nvPicPr>
        <p:blipFill rotWithShape="1">
          <a:blip r:embed="rId2"/>
          <a:srcRect t="10181" b="13030"/>
          <a:stretch/>
        </p:blipFill>
        <p:spPr>
          <a:xfrm>
            <a:off x="107950" y="1826442"/>
            <a:ext cx="12192000" cy="2004785"/>
          </a:xfrm>
          <a:prstGeom prst="rect">
            <a:avLst/>
          </a:prstGeom>
        </p:spPr>
      </p:pic>
      <p:sp>
        <p:nvSpPr>
          <p:cNvPr id="4" name="CasellaDiTesto 3">
            <a:extLst>
              <a:ext uri="{FF2B5EF4-FFF2-40B4-BE49-F238E27FC236}">
                <a16:creationId xmlns:a16="http://schemas.microsoft.com/office/drawing/2014/main" id="{6C1976C5-8B97-39CB-4087-550A9FED7F7A}"/>
              </a:ext>
            </a:extLst>
          </p:cNvPr>
          <p:cNvSpPr txBox="1"/>
          <p:nvPr/>
        </p:nvSpPr>
        <p:spPr>
          <a:xfrm>
            <a:off x="240151" y="122111"/>
            <a:ext cx="11889419" cy="2031325"/>
          </a:xfrm>
          <a:prstGeom prst="rect">
            <a:avLst/>
          </a:prstGeom>
          <a:noFill/>
        </p:spPr>
        <p:txBody>
          <a:bodyPr wrap="square" rtlCol="0">
            <a:spAutoFit/>
          </a:bodyPr>
          <a:lstStyle/>
          <a:p>
            <a:r>
              <a:rPr lang="it-IT" b="1" dirty="0"/>
              <a:t>Da questa pagina è possibile:</a:t>
            </a:r>
          </a:p>
          <a:p>
            <a:pPr marL="285750" indent="-285750">
              <a:buFont typeface="Arial" panose="020B0604020202020204" pitchFamily="34" charset="0"/>
              <a:buChar char="•"/>
            </a:pPr>
            <a:r>
              <a:rPr lang="it-IT" b="1" dirty="0"/>
              <a:t>Modificare ulteriormente l’appello cliccando sul nome dell’appello e aprendo la pagina precedentemente spiegata.</a:t>
            </a:r>
          </a:p>
          <a:p>
            <a:pPr marL="285750" indent="-285750">
              <a:buFont typeface="Arial" panose="020B0604020202020204" pitchFamily="34" charset="0"/>
              <a:buChar char="•"/>
            </a:pPr>
            <a:r>
              <a:rPr lang="it-IT" b="1" dirty="0"/>
              <a:t>Visualizzare gli studenti iscritti cliccando sulla testina (fig. sotto).</a:t>
            </a:r>
          </a:p>
          <a:p>
            <a:pPr marL="285750" indent="-285750">
              <a:buFont typeface="Arial" panose="020B0604020202020204" pitchFamily="34" charset="0"/>
              <a:buChar char="•"/>
            </a:pPr>
            <a:r>
              <a:rPr lang="it-IT" b="1" dirty="0"/>
              <a:t>inserire studenti manualmente (icona con la testina e il +)</a:t>
            </a:r>
          </a:p>
          <a:p>
            <a:pPr marL="285750" indent="-285750">
              <a:buFont typeface="Arial" panose="020B0604020202020204" pitchFamily="34" charset="0"/>
              <a:buChar char="•"/>
            </a:pPr>
            <a:r>
              <a:rPr lang="it-IT" b="1" dirty="0"/>
              <a:t>Inserire gli esiti degli esami di profitto e pubblicarli</a:t>
            </a:r>
          </a:p>
          <a:p>
            <a:pPr marL="285750" indent="-285750">
              <a:buFont typeface="Arial" panose="020B0604020202020204" pitchFamily="34" charset="0"/>
              <a:buChar char="•"/>
            </a:pPr>
            <a:r>
              <a:rPr lang="it-IT" b="1" dirty="0"/>
              <a:t>Fare comunicazioni a tutti o a parte degli iscritti, stampare la lista iscritti o visualizzare lo storico operazioni.</a:t>
            </a:r>
          </a:p>
          <a:p>
            <a:pPr marL="285750" indent="-285750">
              <a:buFont typeface="Arial" panose="020B0604020202020204" pitchFamily="34" charset="0"/>
              <a:buChar char="•"/>
            </a:pPr>
            <a:endParaRPr lang="it-IT" dirty="0"/>
          </a:p>
        </p:txBody>
      </p:sp>
      <p:cxnSp>
        <p:nvCxnSpPr>
          <p:cNvPr id="6" name="Connettore 2 5">
            <a:extLst>
              <a:ext uri="{FF2B5EF4-FFF2-40B4-BE49-F238E27FC236}">
                <a16:creationId xmlns:a16="http://schemas.microsoft.com/office/drawing/2014/main" id="{6DB57CCA-3A3F-5B8C-9DF1-EC168E8ACF50}"/>
              </a:ext>
            </a:extLst>
          </p:cNvPr>
          <p:cNvCxnSpPr>
            <a:cxnSpLocks/>
          </p:cNvCxnSpPr>
          <p:nvPr/>
        </p:nvCxnSpPr>
        <p:spPr>
          <a:xfrm>
            <a:off x="514120" y="533400"/>
            <a:ext cx="0" cy="28157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5A9512E7-E498-2120-56DB-5E81DCBA045C}"/>
              </a:ext>
            </a:extLst>
          </p:cNvPr>
          <p:cNvCxnSpPr>
            <a:cxnSpLocks/>
          </p:cNvCxnSpPr>
          <p:nvPr/>
        </p:nvCxnSpPr>
        <p:spPr>
          <a:xfrm>
            <a:off x="6781800" y="903113"/>
            <a:ext cx="4896079" cy="25572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Immagine 10">
            <a:extLst>
              <a:ext uri="{FF2B5EF4-FFF2-40B4-BE49-F238E27FC236}">
                <a16:creationId xmlns:a16="http://schemas.microsoft.com/office/drawing/2014/main" id="{16BB978B-5AD0-E2F9-5F6E-A59789AB4C3A}"/>
              </a:ext>
            </a:extLst>
          </p:cNvPr>
          <p:cNvPicPr>
            <a:picLocks noChangeAspect="1"/>
          </p:cNvPicPr>
          <p:nvPr/>
        </p:nvPicPr>
        <p:blipFill>
          <a:blip r:embed="rId3"/>
          <a:stretch>
            <a:fillRect/>
          </a:stretch>
        </p:blipFill>
        <p:spPr>
          <a:xfrm>
            <a:off x="107950" y="3887163"/>
            <a:ext cx="9243152" cy="2970837"/>
          </a:xfrm>
          <a:prstGeom prst="rect">
            <a:avLst/>
          </a:prstGeom>
        </p:spPr>
      </p:pic>
      <p:sp>
        <p:nvSpPr>
          <p:cNvPr id="15" name="CasellaDiTesto 14">
            <a:extLst>
              <a:ext uri="{FF2B5EF4-FFF2-40B4-BE49-F238E27FC236}">
                <a16:creationId xmlns:a16="http://schemas.microsoft.com/office/drawing/2014/main" id="{5CE1D8D0-CD53-248C-2787-530BFCFF843F}"/>
              </a:ext>
            </a:extLst>
          </p:cNvPr>
          <p:cNvSpPr txBox="1"/>
          <p:nvPr/>
        </p:nvSpPr>
        <p:spPr>
          <a:xfrm>
            <a:off x="9441453" y="5031557"/>
            <a:ext cx="2688117" cy="923330"/>
          </a:xfrm>
          <a:prstGeom prst="rect">
            <a:avLst/>
          </a:prstGeom>
          <a:noFill/>
        </p:spPr>
        <p:txBody>
          <a:bodyPr wrap="square" rtlCol="0">
            <a:spAutoFit/>
          </a:bodyPr>
          <a:lstStyle/>
          <a:p>
            <a:r>
              <a:rPr lang="it-IT" b="1" dirty="0"/>
              <a:t>N.B. Gli esiti saranno inseribili solo dopo la data dell’appello</a:t>
            </a:r>
          </a:p>
        </p:txBody>
      </p:sp>
      <p:cxnSp>
        <p:nvCxnSpPr>
          <p:cNvPr id="22" name="Connettore 2 21">
            <a:extLst>
              <a:ext uri="{FF2B5EF4-FFF2-40B4-BE49-F238E27FC236}">
                <a16:creationId xmlns:a16="http://schemas.microsoft.com/office/drawing/2014/main" id="{5298B1C3-79D2-2832-AC07-7BB49548B73A}"/>
              </a:ext>
            </a:extLst>
          </p:cNvPr>
          <p:cNvCxnSpPr>
            <a:cxnSpLocks/>
          </p:cNvCxnSpPr>
          <p:nvPr/>
        </p:nvCxnSpPr>
        <p:spPr>
          <a:xfrm flipH="1">
            <a:off x="4470400" y="1149157"/>
            <a:ext cx="1714460" cy="45531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id="{208776AC-C647-97FC-CBC9-F8F3F6CB5AC0}"/>
              </a:ext>
            </a:extLst>
          </p:cNvPr>
          <p:cNvSpPr/>
          <p:nvPr/>
        </p:nvSpPr>
        <p:spPr>
          <a:xfrm>
            <a:off x="1051133" y="6135880"/>
            <a:ext cx="145278" cy="600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piè di pagina 6">
            <a:extLst>
              <a:ext uri="{FF2B5EF4-FFF2-40B4-BE49-F238E27FC236}">
                <a16:creationId xmlns:a16="http://schemas.microsoft.com/office/drawing/2014/main" id="{5CC0335F-DD04-10C8-7973-E707D4D777D2}"/>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378382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1E98E01-B1E3-EF78-8B7C-FCC1E4819B02}"/>
              </a:ext>
            </a:extLst>
          </p:cNvPr>
          <p:cNvSpPr txBox="1"/>
          <p:nvPr/>
        </p:nvSpPr>
        <p:spPr>
          <a:xfrm>
            <a:off x="209473" y="404105"/>
            <a:ext cx="8642427" cy="2616101"/>
          </a:xfrm>
          <a:prstGeom prst="rect">
            <a:avLst/>
          </a:prstGeom>
          <a:noFill/>
        </p:spPr>
        <p:txBody>
          <a:bodyPr wrap="square" rtlCol="0">
            <a:spAutoFit/>
          </a:bodyPr>
          <a:lstStyle/>
          <a:p>
            <a:r>
              <a:rPr lang="it-IT" sz="2000" b="1" dirty="0"/>
              <a:t>Pubblicazione degli esiti degli esami</a:t>
            </a:r>
          </a:p>
          <a:p>
            <a:pPr marL="285750" indent="-285750">
              <a:buFont typeface="Arial" panose="020B0604020202020204" pitchFamily="34" charset="0"/>
              <a:buChar char="•"/>
            </a:pPr>
            <a:r>
              <a:rPr lang="it-IT" dirty="0"/>
              <a:t>Dalla pagina in cui sono visibili gli studenti iscritti all’appello cliccare sull’icona «30»</a:t>
            </a:r>
          </a:p>
          <a:p>
            <a:pPr marL="285750" indent="-285750">
              <a:buFont typeface="Arial" panose="020B0604020202020204" pitchFamily="34" charset="0"/>
              <a:buChar char="•"/>
            </a:pPr>
            <a:r>
              <a:rPr lang="it-IT" dirty="0"/>
              <a:t>Inserire i voti degli studenti avendo cura di inserire, se presente, la lode. Poi salvare</a:t>
            </a:r>
          </a:p>
          <a:p>
            <a:pPr marL="285750" indent="-285750">
              <a:buFont typeface="Arial" panose="020B0604020202020204" pitchFamily="34" charset="0"/>
              <a:buChar char="•"/>
            </a:pPr>
            <a:r>
              <a:rPr lang="it-IT" dirty="0"/>
              <a:t>Cliccare sull’icona con un foglio e un pallino azzurro per pubblicare l’appello.</a:t>
            </a:r>
          </a:p>
          <a:p>
            <a:pPr marL="285750" indent="-285750">
              <a:buFont typeface="Arial" panose="020B0604020202020204" pitchFamily="34" charset="0"/>
              <a:buChar char="•"/>
            </a:pPr>
            <a:r>
              <a:rPr lang="it-IT" dirty="0"/>
              <a:t>Si può offrire agli studenti una finestra di tempo per accettare o rifiutare l’esame. Se rifiuteranno l’esame a fianco del nome si vedrà un pallino rosso. In caso di accettazione il pallino sarà indifferentemente giallo o verde. </a:t>
            </a:r>
          </a:p>
          <a:p>
            <a:pPr marL="285750" indent="-285750">
              <a:buFont typeface="Arial" panose="020B0604020202020204" pitchFamily="34" charset="0"/>
              <a:buChar char="•"/>
            </a:pPr>
            <a:r>
              <a:rPr lang="it-IT" dirty="0"/>
              <a:t>Dopo la finestra di tempo offerta per l’accettazione l’appello dovrà essere pubblicato e solo allora sarà visibile al titolare (se è stato associato)</a:t>
            </a:r>
          </a:p>
        </p:txBody>
      </p:sp>
      <p:pic>
        <p:nvPicPr>
          <p:cNvPr id="6" name="Immagine 5">
            <a:extLst>
              <a:ext uri="{FF2B5EF4-FFF2-40B4-BE49-F238E27FC236}">
                <a16:creationId xmlns:a16="http://schemas.microsoft.com/office/drawing/2014/main" id="{DF9DD417-5E33-990A-A4E9-E1D8C0855AA6}"/>
              </a:ext>
            </a:extLst>
          </p:cNvPr>
          <p:cNvPicPr>
            <a:picLocks noChangeAspect="1"/>
          </p:cNvPicPr>
          <p:nvPr/>
        </p:nvPicPr>
        <p:blipFill>
          <a:blip r:embed="rId2"/>
          <a:stretch>
            <a:fillRect/>
          </a:stretch>
        </p:blipFill>
        <p:spPr>
          <a:xfrm>
            <a:off x="0" y="3680627"/>
            <a:ext cx="12192000" cy="2692872"/>
          </a:xfrm>
          <a:prstGeom prst="rect">
            <a:avLst/>
          </a:prstGeom>
        </p:spPr>
      </p:pic>
      <p:cxnSp>
        <p:nvCxnSpPr>
          <p:cNvPr id="4" name="Connettore 2 3">
            <a:extLst>
              <a:ext uri="{FF2B5EF4-FFF2-40B4-BE49-F238E27FC236}">
                <a16:creationId xmlns:a16="http://schemas.microsoft.com/office/drawing/2014/main" id="{0201349E-F852-774B-156E-1FF4DBC4D067}"/>
              </a:ext>
            </a:extLst>
          </p:cNvPr>
          <p:cNvCxnSpPr>
            <a:cxnSpLocks/>
          </p:cNvCxnSpPr>
          <p:nvPr/>
        </p:nvCxnSpPr>
        <p:spPr>
          <a:xfrm flipH="1">
            <a:off x="3551965" y="991312"/>
            <a:ext cx="4643452" cy="32419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ttangolo 2">
            <a:extLst>
              <a:ext uri="{FF2B5EF4-FFF2-40B4-BE49-F238E27FC236}">
                <a16:creationId xmlns:a16="http://schemas.microsoft.com/office/drawing/2014/main" id="{9452C07C-DE62-DA66-5F4A-395556933F62}"/>
              </a:ext>
            </a:extLst>
          </p:cNvPr>
          <p:cNvSpPr/>
          <p:nvPr/>
        </p:nvSpPr>
        <p:spPr>
          <a:xfrm>
            <a:off x="1692066" y="5027063"/>
            <a:ext cx="393107" cy="1117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piè di pagina 6">
            <a:extLst>
              <a:ext uri="{FF2B5EF4-FFF2-40B4-BE49-F238E27FC236}">
                <a16:creationId xmlns:a16="http://schemas.microsoft.com/office/drawing/2014/main" id="{D30D8493-D063-4F98-1D41-E56CD36EF0F7}"/>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302907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99FBCFA0-DE7C-40A3-9978-4F2839067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5E90263-9FA6-F702-A164-D270A6DB2114}"/>
              </a:ext>
            </a:extLst>
          </p:cNvPr>
          <p:cNvSpPr>
            <a:spLocks noGrp="1"/>
          </p:cNvSpPr>
          <p:nvPr>
            <p:ph type="title"/>
          </p:nvPr>
        </p:nvSpPr>
        <p:spPr>
          <a:xfrm>
            <a:off x="71120" y="1543246"/>
            <a:ext cx="5953760" cy="1989118"/>
          </a:xfrm>
        </p:spPr>
        <p:txBody>
          <a:bodyPr vert="horz" lIns="91440" tIns="45720" rIns="91440" bIns="45720" rtlCol="0" anchor="b">
            <a:normAutofit/>
          </a:bodyPr>
          <a:lstStyle/>
          <a:p>
            <a:pPr algn="ctr">
              <a:lnSpc>
                <a:spcPct val="110000"/>
              </a:lnSpc>
            </a:pPr>
            <a:r>
              <a:rPr lang="en-US" sz="1800" dirty="0" err="1"/>
              <a:t>Indicazioni</a:t>
            </a:r>
            <a:r>
              <a:rPr lang="en-US" sz="1800" dirty="0"/>
              <a:t> per la </a:t>
            </a:r>
            <a:r>
              <a:rPr lang="en-US" sz="1800" dirty="0" err="1"/>
              <a:t>compilazione</a:t>
            </a:r>
            <a:r>
              <a:rPr lang="en-US" sz="1800" dirty="0"/>
              <a:t> </a:t>
            </a:r>
            <a:r>
              <a:rPr lang="en-US" sz="1800" dirty="0" err="1"/>
              <a:t>delle</a:t>
            </a:r>
            <a:r>
              <a:rPr lang="en-US" sz="1800" dirty="0"/>
              <a:t> </a:t>
            </a:r>
            <a:r>
              <a:rPr lang="en-US" sz="1800" dirty="0" err="1"/>
              <a:t>schede</a:t>
            </a:r>
            <a:r>
              <a:rPr lang="en-US" sz="1800" dirty="0"/>
              <a:t> di </a:t>
            </a:r>
            <a:r>
              <a:rPr lang="en-US" sz="1800" dirty="0" err="1"/>
              <a:t>insegnamento</a:t>
            </a:r>
            <a:r>
              <a:rPr lang="en-US" sz="1800" dirty="0"/>
              <a:t>   (solo per </a:t>
            </a:r>
            <a:r>
              <a:rPr lang="en-US" sz="1800" dirty="0" err="1"/>
              <a:t>docenti</a:t>
            </a:r>
            <a:r>
              <a:rPr lang="en-US" sz="1800" dirty="0"/>
              <a:t> </a:t>
            </a:r>
            <a:r>
              <a:rPr lang="en-US" sz="1800" dirty="0" err="1"/>
              <a:t>titolaridi</a:t>
            </a:r>
            <a:r>
              <a:rPr lang="en-US" sz="1800" dirty="0"/>
              <a:t> </a:t>
            </a:r>
            <a:r>
              <a:rPr lang="en-US" sz="1800" dirty="0" err="1"/>
              <a:t>insegnamento</a:t>
            </a:r>
            <a:r>
              <a:rPr lang="en-US" sz="1800" dirty="0"/>
              <a:t>)</a:t>
            </a:r>
          </a:p>
        </p:txBody>
      </p:sp>
      <p:sp>
        <p:nvSpPr>
          <p:cNvPr id="37" name="Rectangle 36">
            <a:extLst>
              <a:ext uri="{FF2B5EF4-FFF2-40B4-BE49-F238E27FC236}">
                <a16:creationId xmlns:a16="http://schemas.microsoft.com/office/drawing/2014/main" id="{40E0E787-6A3F-4579-9E73-AC9FBB0E3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0564F31-73E3-4680-87FF-579A2447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9197" y="1114197"/>
            <a:ext cx="4629606" cy="4629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a:extLst>
              <a:ext uri="{FF2B5EF4-FFF2-40B4-BE49-F238E27FC236}">
                <a16:creationId xmlns:a16="http://schemas.microsoft.com/office/drawing/2014/main" id="{DA44F6B4-9F11-847D-6FF1-DF20681D593C}"/>
              </a:ext>
            </a:extLst>
          </p:cNvPr>
          <p:cNvPicPr>
            <a:picLocks noChangeAspect="1"/>
          </p:cNvPicPr>
          <p:nvPr/>
        </p:nvPicPr>
        <p:blipFill>
          <a:blip r:embed="rId2"/>
          <a:stretch>
            <a:fillRect/>
          </a:stretch>
        </p:blipFill>
        <p:spPr>
          <a:xfrm>
            <a:off x="7571457" y="2787096"/>
            <a:ext cx="3222273" cy="1283807"/>
          </a:xfrm>
          <a:prstGeom prst="rect">
            <a:avLst/>
          </a:prstGeom>
        </p:spPr>
      </p:pic>
      <p:sp>
        <p:nvSpPr>
          <p:cNvPr id="5" name="Segnaposto piè di pagina 4">
            <a:extLst>
              <a:ext uri="{FF2B5EF4-FFF2-40B4-BE49-F238E27FC236}">
                <a16:creationId xmlns:a16="http://schemas.microsoft.com/office/drawing/2014/main" id="{4F4D635F-A2D5-FC22-0895-F1046D3C50ED}"/>
              </a:ext>
            </a:extLst>
          </p:cNvPr>
          <p:cNvSpPr>
            <a:spLocks noGrp="1"/>
          </p:cNvSpPr>
          <p:nvPr>
            <p:ph type="ftr" sz="quarter" idx="11"/>
          </p:nvPr>
        </p:nvSpPr>
        <p:spPr>
          <a:xfrm rot="5400000">
            <a:off x="10473021" y="1609893"/>
            <a:ext cx="2669427" cy="365125"/>
          </a:xfrm>
        </p:spPr>
        <p:txBody>
          <a:bodyPr vert="horz" lIns="91440" tIns="45720" rIns="91440" bIns="45720" rtlCol="0" anchor="ctr">
            <a:normAutofit/>
          </a:bodyPr>
          <a:lstStyle/>
          <a:p>
            <a:pPr>
              <a:spcAft>
                <a:spcPts val="600"/>
              </a:spcAft>
            </a:pPr>
            <a:r>
              <a:rPr lang="en-US" sz="600" b="1" kern="1200" cap="all" spc="300" baseline="0">
                <a:solidFill>
                  <a:schemeClr val="bg1"/>
                </a:solidFill>
                <a:latin typeface="+mn-lt"/>
                <a:ea typeface="+mn-ea"/>
                <a:cs typeface="+mn-cs"/>
              </a:rPr>
              <a:t>cl_tecnicheradiologiamedica@unimore.it  CdS TRMIR UniMoRe</a:t>
            </a:r>
          </a:p>
        </p:txBody>
      </p:sp>
      <p:cxnSp>
        <p:nvCxnSpPr>
          <p:cNvPr id="41" name="Straight Connector 40">
            <a:extLst>
              <a:ext uri="{FF2B5EF4-FFF2-40B4-BE49-F238E27FC236}">
                <a16:creationId xmlns:a16="http://schemas.microsoft.com/office/drawing/2014/main" id="{651B3B56-501F-42FF-8534-28EF7857B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829739"/>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olo 1">
            <a:extLst>
              <a:ext uri="{FF2B5EF4-FFF2-40B4-BE49-F238E27FC236}">
                <a16:creationId xmlns:a16="http://schemas.microsoft.com/office/drawing/2014/main" id="{D052C355-6C33-D4C9-30A0-64D3EC50E4EE}"/>
              </a:ext>
            </a:extLst>
          </p:cNvPr>
          <p:cNvSpPr txBox="1">
            <a:spLocks/>
          </p:cNvSpPr>
          <p:nvPr/>
        </p:nvSpPr>
        <p:spPr>
          <a:xfrm>
            <a:off x="71120" y="3206064"/>
            <a:ext cx="5953760" cy="1989118"/>
          </a:xfrm>
          <a:prstGeom prst="rect">
            <a:avLst/>
          </a:prstGeom>
        </p:spPr>
        <p:txBody>
          <a:bodyPr vert="horz" lIns="91440" tIns="45720" rIns="91440" bIns="45720" rtlCol="0" anchor="b">
            <a:normAutofit/>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pPr algn="ctr">
              <a:lnSpc>
                <a:spcPct val="110000"/>
              </a:lnSpc>
            </a:pPr>
            <a:r>
              <a:rPr lang="en-US" sz="1800" dirty="0"/>
              <a:t>I </a:t>
            </a:r>
            <a:r>
              <a:rPr lang="en-US" sz="1800" dirty="0" err="1"/>
              <a:t>docenti</a:t>
            </a:r>
            <a:r>
              <a:rPr lang="en-US" sz="1800" dirty="0"/>
              <a:t> non </a:t>
            </a:r>
            <a:r>
              <a:rPr lang="en-US" sz="1800" dirty="0" err="1"/>
              <a:t>titolari</a:t>
            </a:r>
            <a:r>
              <a:rPr lang="en-US" sz="1800" dirty="0"/>
              <a:t> </a:t>
            </a:r>
            <a:r>
              <a:rPr lang="en-US" sz="1800" dirty="0" err="1"/>
              <a:t>devono</a:t>
            </a:r>
            <a:r>
              <a:rPr lang="en-US" sz="1800" dirty="0"/>
              <a:t> </a:t>
            </a:r>
            <a:r>
              <a:rPr lang="en-US" sz="1800" dirty="0" err="1"/>
              <a:t>inviare</a:t>
            </a:r>
            <a:r>
              <a:rPr lang="en-US" sz="1800" dirty="0"/>
              <a:t> al </a:t>
            </a:r>
            <a:r>
              <a:rPr lang="en-US" sz="1800" dirty="0" err="1"/>
              <a:t>docente</a:t>
            </a:r>
            <a:r>
              <a:rPr lang="en-US" sz="1800" dirty="0"/>
              <a:t> </a:t>
            </a:r>
            <a:r>
              <a:rPr lang="en-US" sz="1800" dirty="0" err="1"/>
              <a:t>titolare</a:t>
            </a:r>
            <a:r>
              <a:rPr lang="en-US" sz="1800" dirty="0"/>
              <a:t> il loro </a:t>
            </a:r>
            <a:r>
              <a:rPr lang="en-US" sz="1800" dirty="0" err="1"/>
              <a:t>programma</a:t>
            </a:r>
            <a:endParaRPr lang="en-US" sz="1800" dirty="0"/>
          </a:p>
        </p:txBody>
      </p:sp>
    </p:spTree>
    <p:extLst>
      <p:ext uri="{BB962C8B-B14F-4D97-AF65-F5344CB8AC3E}">
        <p14:creationId xmlns:p14="http://schemas.microsoft.com/office/powerpoint/2010/main" val="53624839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32A402-5239-1C92-C943-E62AB5A61A62}"/>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E665DB18-44C4-100D-70B0-2E5E0E03655F}"/>
              </a:ext>
            </a:extLst>
          </p:cNvPr>
          <p:cNvSpPr>
            <a:spLocks noGrp="1"/>
          </p:cNvSpPr>
          <p:nvPr>
            <p:ph type="subTitle" idx="1"/>
          </p:nvPr>
        </p:nvSpPr>
        <p:spPr/>
        <p:txBody>
          <a:bodyPr/>
          <a:lstStyle/>
          <a:p>
            <a:endParaRPr lang="it-IT"/>
          </a:p>
        </p:txBody>
      </p:sp>
      <p:pic>
        <p:nvPicPr>
          <p:cNvPr id="5" name="Immagine 4">
            <a:extLst>
              <a:ext uri="{FF2B5EF4-FFF2-40B4-BE49-F238E27FC236}">
                <a16:creationId xmlns:a16="http://schemas.microsoft.com/office/drawing/2014/main" id="{99858998-FDBD-E9EA-03D4-A6F07FAD1533}"/>
              </a:ext>
            </a:extLst>
          </p:cNvPr>
          <p:cNvPicPr>
            <a:picLocks noChangeAspect="1"/>
          </p:cNvPicPr>
          <p:nvPr/>
        </p:nvPicPr>
        <p:blipFill rotWithShape="1">
          <a:blip r:embed="rId2"/>
          <a:srcRect t="9500" r="43322" b="14166"/>
          <a:stretch/>
        </p:blipFill>
        <p:spPr>
          <a:xfrm>
            <a:off x="185374" y="585538"/>
            <a:ext cx="11821252" cy="5848850"/>
          </a:xfrm>
          <a:prstGeom prst="rect">
            <a:avLst/>
          </a:prstGeom>
        </p:spPr>
      </p:pic>
      <p:sp>
        <p:nvSpPr>
          <p:cNvPr id="6" name="Freccia a destra 5">
            <a:extLst>
              <a:ext uri="{FF2B5EF4-FFF2-40B4-BE49-F238E27FC236}">
                <a16:creationId xmlns:a16="http://schemas.microsoft.com/office/drawing/2014/main" id="{5783A7AE-B853-A685-D9BB-6278F0C484E9}"/>
              </a:ext>
            </a:extLst>
          </p:cNvPr>
          <p:cNvSpPr/>
          <p:nvPr/>
        </p:nvSpPr>
        <p:spPr>
          <a:xfrm>
            <a:off x="8890455" y="4429919"/>
            <a:ext cx="1345474" cy="222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F2221D89-5678-9729-125C-286C34C127F1}"/>
              </a:ext>
            </a:extLst>
          </p:cNvPr>
          <p:cNvSpPr txBox="1"/>
          <p:nvPr/>
        </p:nvSpPr>
        <p:spPr>
          <a:xfrm>
            <a:off x="6313216" y="3829754"/>
            <a:ext cx="3249976" cy="1200329"/>
          </a:xfrm>
          <a:prstGeom prst="rect">
            <a:avLst/>
          </a:prstGeom>
          <a:noFill/>
        </p:spPr>
        <p:txBody>
          <a:bodyPr wrap="square" rtlCol="0">
            <a:spAutoFit/>
          </a:bodyPr>
          <a:lstStyle/>
          <a:p>
            <a:r>
              <a:rPr lang="it-IT" b="1" dirty="0"/>
              <a:t>CLICCARE IN ALTO A DESTRA PER APRIRE IL MENU DA CUI SELEZIONARE «OFFERTA DIDATTICA»</a:t>
            </a:r>
          </a:p>
        </p:txBody>
      </p:sp>
      <p:sp>
        <p:nvSpPr>
          <p:cNvPr id="8" name="Segnaposto piè di pagina 7">
            <a:extLst>
              <a:ext uri="{FF2B5EF4-FFF2-40B4-BE49-F238E27FC236}">
                <a16:creationId xmlns:a16="http://schemas.microsoft.com/office/drawing/2014/main" id="{36C172E9-A15D-0A1F-60B7-7F3CAE58E3E1}"/>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338662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EB2548-F963-BD4A-16DA-CAB53091AA3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601142BB-AEA4-9B2D-F1D1-E7F9F78783E0}"/>
              </a:ext>
            </a:extLst>
          </p:cNvPr>
          <p:cNvSpPr>
            <a:spLocks noGrp="1"/>
          </p:cNvSpPr>
          <p:nvPr>
            <p:ph idx="1"/>
          </p:nvPr>
        </p:nvSpPr>
        <p:spPr/>
        <p:txBody>
          <a:bodyPr/>
          <a:lstStyle/>
          <a:p>
            <a:endParaRPr lang="it-IT"/>
          </a:p>
        </p:txBody>
      </p:sp>
      <p:pic>
        <p:nvPicPr>
          <p:cNvPr id="5" name="Immagine 4">
            <a:extLst>
              <a:ext uri="{FF2B5EF4-FFF2-40B4-BE49-F238E27FC236}">
                <a16:creationId xmlns:a16="http://schemas.microsoft.com/office/drawing/2014/main" id="{77462E4C-602F-33E9-AEFB-C6FD0E2561CF}"/>
              </a:ext>
            </a:extLst>
          </p:cNvPr>
          <p:cNvPicPr>
            <a:picLocks noChangeAspect="1"/>
          </p:cNvPicPr>
          <p:nvPr/>
        </p:nvPicPr>
        <p:blipFill>
          <a:blip r:embed="rId2"/>
          <a:stretch>
            <a:fillRect/>
          </a:stretch>
        </p:blipFill>
        <p:spPr>
          <a:xfrm>
            <a:off x="0" y="1401995"/>
            <a:ext cx="12192000" cy="4054009"/>
          </a:xfrm>
          <a:prstGeom prst="rect">
            <a:avLst/>
          </a:prstGeom>
        </p:spPr>
      </p:pic>
      <p:sp>
        <p:nvSpPr>
          <p:cNvPr id="6" name="Freccia in su 5">
            <a:extLst>
              <a:ext uri="{FF2B5EF4-FFF2-40B4-BE49-F238E27FC236}">
                <a16:creationId xmlns:a16="http://schemas.microsoft.com/office/drawing/2014/main" id="{730B10DA-FD75-920F-C645-93C270FEEC80}"/>
              </a:ext>
            </a:extLst>
          </p:cNvPr>
          <p:cNvSpPr/>
          <p:nvPr/>
        </p:nvSpPr>
        <p:spPr>
          <a:xfrm>
            <a:off x="2481943" y="3892731"/>
            <a:ext cx="444137" cy="12932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piè di pagina 6">
            <a:extLst>
              <a:ext uri="{FF2B5EF4-FFF2-40B4-BE49-F238E27FC236}">
                <a16:creationId xmlns:a16="http://schemas.microsoft.com/office/drawing/2014/main" id="{6F654D18-CE13-9D96-3AC1-4A207E164168}"/>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102609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5669F72C-E3FB-4C48-AEBD-AF7AC0D74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BFDE77F2-18D0-49FF-860C-62E2AC42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4577457-2666-1502-663F-35387A9A3C53}"/>
              </a:ext>
            </a:extLst>
          </p:cNvPr>
          <p:cNvSpPr>
            <a:spLocks noGrp="1"/>
          </p:cNvSpPr>
          <p:nvPr>
            <p:ph type="ctrTitle"/>
          </p:nvPr>
        </p:nvSpPr>
        <p:spPr>
          <a:xfrm>
            <a:off x="1043181" y="1792840"/>
            <a:ext cx="4009639" cy="2506657"/>
          </a:xfrm>
        </p:spPr>
        <p:txBody>
          <a:bodyPr vert="horz" lIns="91440" tIns="45720" rIns="91440" bIns="45720" rtlCol="0" anchor="ctr">
            <a:normAutofit/>
          </a:bodyPr>
          <a:lstStyle/>
          <a:p>
            <a:pPr algn="ctr"/>
            <a:r>
              <a:rPr lang="en-US" dirty="0" err="1">
                <a:solidFill>
                  <a:schemeClr val="bg1"/>
                </a:solidFill>
              </a:rPr>
              <a:t>Sezioni</a:t>
            </a: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p:txBody>
      </p:sp>
      <p:pic>
        <p:nvPicPr>
          <p:cNvPr id="5" name="Immagine 4">
            <a:extLst>
              <a:ext uri="{FF2B5EF4-FFF2-40B4-BE49-F238E27FC236}">
                <a16:creationId xmlns:a16="http://schemas.microsoft.com/office/drawing/2014/main" id="{FA31FBD8-C5E4-76D6-81A0-5EF5BE2A949B}"/>
              </a:ext>
            </a:extLst>
          </p:cNvPr>
          <p:cNvPicPr>
            <a:picLocks noChangeAspect="1"/>
          </p:cNvPicPr>
          <p:nvPr/>
        </p:nvPicPr>
        <p:blipFill>
          <a:blip r:embed="rId2"/>
          <a:stretch>
            <a:fillRect/>
          </a:stretch>
        </p:blipFill>
        <p:spPr>
          <a:xfrm>
            <a:off x="1135431" y="4572000"/>
            <a:ext cx="3825139" cy="1524000"/>
          </a:xfrm>
          <a:prstGeom prst="rect">
            <a:avLst/>
          </a:prstGeom>
        </p:spPr>
      </p:pic>
      <p:sp>
        <p:nvSpPr>
          <p:cNvPr id="3" name="Titolo 1">
            <a:extLst>
              <a:ext uri="{FF2B5EF4-FFF2-40B4-BE49-F238E27FC236}">
                <a16:creationId xmlns:a16="http://schemas.microsoft.com/office/drawing/2014/main" id="{32021987-5854-CB8C-E2D9-63E369DFF46A}"/>
              </a:ext>
            </a:extLst>
          </p:cNvPr>
          <p:cNvSpPr txBox="1">
            <a:spLocks/>
          </p:cNvSpPr>
          <p:nvPr/>
        </p:nvSpPr>
        <p:spPr>
          <a:xfrm>
            <a:off x="7188680" y="761999"/>
            <a:ext cx="3897332" cy="5342721"/>
          </a:xfrm>
          <a:prstGeom prst="rect">
            <a:avLst/>
          </a:prstGeom>
        </p:spPr>
        <p:txBody>
          <a:bodyPr vert="horz" lIns="91440" tIns="45720" rIns="91440" bIns="45720" rtlCol="0" anchor="ctr">
            <a:normAutofit/>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pPr marL="342900" indent="-342900">
              <a:spcAft>
                <a:spcPts val="600"/>
              </a:spcAft>
              <a:buSzPct val="85000"/>
              <a:buFont typeface="+mj-lt"/>
              <a:buAutoNum type="arabicPeriod"/>
            </a:pPr>
            <a:r>
              <a:rPr lang="en-US" sz="1500">
                <a:latin typeface="+mn-lt"/>
                <a:ea typeface="+mn-ea"/>
                <a:cs typeface="+mn-cs"/>
              </a:rPr>
              <a:t>Pagina del personale docente</a:t>
            </a:r>
          </a:p>
          <a:p>
            <a:pPr marL="342900" indent="-342900">
              <a:spcAft>
                <a:spcPts val="600"/>
              </a:spcAft>
              <a:buSzPct val="85000"/>
              <a:buFont typeface="+mj-lt"/>
              <a:buAutoNum type="arabicPeriod"/>
            </a:pPr>
            <a:r>
              <a:rPr lang="en-US" sz="1500">
                <a:latin typeface="+mn-lt"/>
                <a:ea typeface="+mn-ea"/>
                <a:cs typeface="+mn-cs"/>
              </a:rPr>
              <a:t>Pubblicazione appelli</a:t>
            </a:r>
          </a:p>
          <a:p>
            <a:pPr marL="342900" indent="-342900">
              <a:spcAft>
                <a:spcPts val="600"/>
              </a:spcAft>
              <a:buSzPct val="85000"/>
              <a:buFont typeface="+mj-lt"/>
              <a:buAutoNum type="arabicPeriod"/>
            </a:pPr>
            <a:r>
              <a:rPr lang="en-US" sz="1500">
                <a:latin typeface="+mn-lt"/>
                <a:ea typeface="+mn-ea"/>
                <a:cs typeface="+mn-cs"/>
              </a:rPr>
              <a:t>Pubblicazione esiti esami di profitto</a:t>
            </a:r>
          </a:p>
          <a:p>
            <a:pPr marL="342900" indent="-342900">
              <a:spcAft>
                <a:spcPts val="600"/>
              </a:spcAft>
              <a:buSzPct val="85000"/>
              <a:buFont typeface="+mj-lt"/>
              <a:buAutoNum type="arabicPeriod"/>
            </a:pPr>
            <a:r>
              <a:rPr lang="en-US" sz="1500">
                <a:latin typeface="+mn-lt"/>
                <a:ea typeface="+mn-ea"/>
                <a:cs typeface="+mn-cs"/>
              </a:rPr>
              <a:t>Compilazione schede di insegnamento</a:t>
            </a:r>
          </a:p>
          <a:p>
            <a:pPr marL="342900" indent="-342900">
              <a:spcAft>
                <a:spcPts val="600"/>
              </a:spcAft>
              <a:buSzPct val="85000"/>
              <a:buFont typeface="+mj-lt"/>
              <a:buAutoNum type="arabicPeriod"/>
            </a:pPr>
            <a:r>
              <a:rPr lang="en-US" sz="1500">
                <a:latin typeface="+mn-lt"/>
                <a:ea typeface="+mn-ea"/>
                <a:cs typeface="+mn-cs"/>
              </a:rPr>
              <a:t>Compilazione del registro lezioni</a:t>
            </a:r>
          </a:p>
          <a:p>
            <a:pPr>
              <a:spcAft>
                <a:spcPts val="600"/>
              </a:spcAft>
              <a:buSzPct val="85000"/>
            </a:pPr>
            <a:br>
              <a:rPr lang="en-US" sz="1500">
                <a:latin typeface="+mn-lt"/>
                <a:ea typeface="+mn-ea"/>
                <a:cs typeface="+mn-cs"/>
              </a:rPr>
            </a:br>
            <a:br>
              <a:rPr lang="en-US" sz="1500">
                <a:latin typeface="+mn-lt"/>
                <a:ea typeface="+mn-ea"/>
                <a:cs typeface="+mn-cs"/>
              </a:rPr>
            </a:br>
            <a:br>
              <a:rPr lang="en-US" sz="1500">
                <a:latin typeface="+mn-lt"/>
                <a:ea typeface="+mn-ea"/>
                <a:cs typeface="+mn-cs"/>
              </a:rPr>
            </a:br>
            <a:endParaRPr lang="en-US" sz="1500">
              <a:latin typeface="+mn-lt"/>
              <a:ea typeface="+mn-ea"/>
              <a:cs typeface="+mn-cs"/>
            </a:endParaRPr>
          </a:p>
        </p:txBody>
      </p:sp>
      <p:sp>
        <p:nvSpPr>
          <p:cNvPr id="4" name="Segnaposto piè di pagina 3">
            <a:extLst>
              <a:ext uri="{FF2B5EF4-FFF2-40B4-BE49-F238E27FC236}">
                <a16:creationId xmlns:a16="http://schemas.microsoft.com/office/drawing/2014/main" id="{8A798041-3CF9-F642-F72B-670B7DC3230B}"/>
              </a:ext>
            </a:extLst>
          </p:cNvPr>
          <p:cNvSpPr>
            <a:spLocks noGrp="1"/>
          </p:cNvSpPr>
          <p:nvPr>
            <p:ph type="ftr" sz="quarter" idx="11"/>
          </p:nvPr>
        </p:nvSpPr>
        <p:spPr>
          <a:xfrm rot="5400000">
            <a:off x="10473021" y="1609893"/>
            <a:ext cx="2669427" cy="365125"/>
          </a:xfrm>
        </p:spPr>
        <p:txBody>
          <a:bodyPr vert="horz" lIns="91440" tIns="45720" rIns="91440" bIns="45720" rtlCol="0" anchor="ctr">
            <a:normAutofit/>
          </a:bodyPr>
          <a:lstStyle/>
          <a:p>
            <a:pPr>
              <a:spcAft>
                <a:spcPts val="600"/>
              </a:spcAft>
            </a:pPr>
            <a:r>
              <a:rPr lang="en-US" sz="600" b="1" kern="1200" cap="all" spc="300" baseline="0">
                <a:solidFill>
                  <a:schemeClr val="tx1"/>
                </a:solidFill>
                <a:latin typeface="+mn-lt"/>
                <a:ea typeface="+mn-ea"/>
                <a:cs typeface="+mn-cs"/>
              </a:rPr>
              <a:t>cl_tecnicheradiologiamedica@unimore.it  CdS TRMIR UniMoRe</a:t>
            </a:r>
          </a:p>
        </p:txBody>
      </p:sp>
    </p:spTree>
    <p:extLst>
      <p:ext uri="{BB962C8B-B14F-4D97-AF65-F5344CB8AC3E}">
        <p14:creationId xmlns:p14="http://schemas.microsoft.com/office/powerpoint/2010/main" val="3595143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8D646C3-F334-C6AA-F116-080EA4AC1805}"/>
              </a:ext>
            </a:extLst>
          </p:cNvPr>
          <p:cNvPicPr>
            <a:picLocks noChangeAspect="1"/>
          </p:cNvPicPr>
          <p:nvPr/>
        </p:nvPicPr>
        <p:blipFill>
          <a:blip r:embed="rId2"/>
          <a:stretch>
            <a:fillRect/>
          </a:stretch>
        </p:blipFill>
        <p:spPr>
          <a:xfrm>
            <a:off x="0" y="1712843"/>
            <a:ext cx="12192000" cy="3432313"/>
          </a:xfrm>
          <a:prstGeom prst="rect">
            <a:avLst/>
          </a:prstGeom>
        </p:spPr>
      </p:pic>
      <p:sp>
        <p:nvSpPr>
          <p:cNvPr id="4" name="Freccia in su 3">
            <a:extLst>
              <a:ext uri="{FF2B5EF4-FFF2-40B4-BE49-F238E27FC236}">
                <a16:creationId xmlns:a16="http://schemas.microsoft.com/office/drawing/2014/main" id="{8EABC916-3AF3-B8C8-DDE9-32C1E120B276}"/>
              </a:ext>
            </a:extLst>
          </p:cNvPr>
          <p:cNvSpPr/>
          <p:nvPr/>
        </p:nvSpPr>
        <p:spPr>
          <a:xfrm rot="19644975">
            <a:off x="739129" y="4120785"/>
            <a:ext cx="184012" cy="10580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E815B5A1-32C2-CCA0-3F9B-04849DB3BA99}"/>
              </a:ext>
            </a:extLst>
          </p:cNvPr>
          <p:cNvSpPr txBox="1"/>
          <p:nvPr/>
        </p:nvSpPr>
        <p:spPr>
          <a:xfrm>
            <a:off x="958467" y="5145156"/>
            <a:ext cx="5574535" cy="923330"/>
          </a:xfrm>
          <a:prstGeom prst="rect">
            <a:avLst/>
          </a:prstGeom>
          <a:noFill/>
        </p:spPr>
        <p:txBody>
          <a:bodyPr wrap="square" rtlCol="0">
            <a:spAutoFit/>
          </a:bodyPr>
          <a:lstStyle/>
          <a:p>
            <a:r>
              <a:rPr lang="it-IT" b="1" dirty="0"/>
              <a:t>SELEZIONARE L’ATTIVITA’ DIDATTICA DI CUI SI E’ TITOLARI (se presente la testina nella colonna «privilegi docenti»)</a:t>
            </a:r>
          </a:p>
        </p:txBody>
      </p:sp>
      <p:sp>
        <p:nvSpPr>
          <p:cNvPr id="6" name="CasellaDiTesto 5">
            <a:extLst>
              <a:ext uri="{FF2B5EF4-FFF2-40B4-BE49-F238E27FC236}">
                <a16:creationId xmlns:a16="http://schemas.microsoft.com/office/drawing/2014/main" id="{A0D1DB9A-E74B-E1D5-6A6D-BB107F052309}"/>
              </a:ext>
            </a:extLst>
          </p:cNvPr>
          <p:cNvSpPr txBox="1"/>
          <p:nvPr/>
        </p:nvSpPr>
        <p:spPr>
          <a:xfrm>
            <a:off x="3971108" y="2429691"/>
            <a:ext cx="6740434" cy="369332"/>
          </a:xfrm>
          <a:prstGeom prst="rect">
            <a:avLst/>
          </a:prstGeom>
          <a:noFill/>
        </p:spPr>
        <p:txBody>
          <a:bodyPr wrap="square" rtlCol="0">
            <a:spAutoFit/>
          </a:bodyPr>
          <a:lstStyle/>
          <a:p>
            <a:r>
              <a:rPr lang="it-IT" b="1" dirty="0"/>
              <a:t>PRESTARE ATTENZIONE AL CORRETTO ANNO ACCADEMICO!</a:t>
            </a:r>
          </a:p>
        </p:txBody>
      </p:sp>
      <p:sp>
        <p:nvSpPr>
          <p:cNvPr id="7" name="Freccia in su 6">
            <a:extLst>
              <a:ext uri="{FF2B5EF4-FFF2-40B4-BE49-F238E27FC236}">
                <a16:creationId xmlns:a16="http://schemas.microsoft.com/office/drawing/2014/main" id="{093FE258-F0EF-09D8-5A09-B30705B91225}"/>
              </a:ext>
            </a:extLst>
          </p:cNvPr>
          <p:cNvSpPr/>
          <p:nvPr/>
        </p:nvSpPr>
        <p:spPr>
          <a:xfrm rot="16200000">
            <a:off x="3350056" y="2085311"/>
            <a:ext cx="184012" cy="10580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aposto piè di pagina 7">
            <a:extLst>
              <a:ext uri="{FF2B5EF4-FFF2-40B4-BE49-F238E27FC236}">
                <a16:creationId xmlns:a16="http://schemas.microsoft.com/office/drawing/2014/main" id="{3C37C3A4-BF61-F358-6989-6A8C07C6B1AC}"/>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539370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BD6D945-8D8F-683F-6461-D1AC7A498A74}"/>
              </a:ext>
            </a:extLst>
          </p:cNvPr>
          <p:cNvPicPr>
            <a:picLocks noChangeAspect="1"/>
          </p:cNvPicPr>
          <p:nvPr/>
        </p:nvPicPr>
        <p:blipFill>
          <a:blip r:embed="rId2"/>
          <a:stretch>
            <a:fillRect/>
          </a:stretch>
        </p:blipFill>
        <p:spPr>
          <a:xfrm>
            <a:off x="0" y="937675"/>
            <a:ext cx="12192000" cy="4982649"/>
          </a:xfrm>
          <a:prstGeom prst="rect">
            <a:avLst/>
          </a:prstGeom>
        </p:spPr>
      </p:pic>
      <p:sp>
        <p:nvSpPr>
          <p:cNvPr id="4" name="CasellaDiTesto 3">
            <a:extLst>
              <a:ext uri="{FF2B5EF4-FFF2-40B4-BE49-F238E27FC236}">
                <a16:creationId xmlns:a16="http://schemas.microsoft.com/office/drawing/2014/main" id="{2AE04118-6173-3E55-72B0-71419455BA46}"/>
              </a:ext>
            </a:extLst>
          </p:cNvPr>
          <p:cNvSpPr txBox="1"/>
          <p:nvPr/>
        </p:nvSpPr>
        <p:spPr>
          <a:xfrm>
            <a:off x="929510" y="6064314"/>
            <a:ext cx="11038114" cy="646331"/>
          </a:xfrm>
          <a:prstGeom prst="rect">
            <a:avLst/>
          </a:prstGeom>
          <a:noFill/>
        </p:spPr>
        <p:txBody>
          <a:bodyPr wrap="square" rtlCol="0">
            <a:spAutoFit/>
          </a:bodyPr>
          <a:lstStyle/>
          <a:p>
            <a:r>
              <a:rPr lang="it-IT" b="1" dirty="0"/>
              <a:t>Compilare i campi in ogni sezione, possibilmente anche in inglese</a:t>
            </a:r>
          </a:p>
          <a:p>
            <a:r>
              <a:rPr lang="it-IT" b="1" dirty="0"/>
              <a:t>AL TERMINE, CLICCARE SULLA CASELLA PUBBLICA</a:t>
            </a:r>
          </a:p>
        </p:txBody>
      </p:sp>
      <p:sp>
        <p:nvSpPr>
          <p:cNvPr id="5" name="Freccia in su 4">
            <a:extLst>
              <a:ext uri="{FF2B5EF4-FFF2-40B4-BE49-F238E27FC236}">
                <a16:creationId xmlns:a16="http://schemas.microsoft.com/office/drawing/2014/main" id="{60EFB1E3-17BE-6D53-9F3D-905D46B014CD}"/>
              </a:ext>
            </a:extLst>
          </p:cNvPr>
          <p:cNvSpPr/>
          <p:nvPr/>
        </p:nvSpPr>
        <p:spPr>
          <a:xfrm rot="16908717" flipH="1">
            <a:off x="3165924" y="3649563"/>
            <a:ext cx="95587" cy="454152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piè di pagina 5">
            <a:extLst>
              <a:ext uri="{FF2B5EF4-FFF2-40B4-BE49-F238E27FC236}">
                <a16:creationId xmlns:a16="http://schemas.microsoft.com/office/drawing/2014/main" id="{0DFEDD14-783D-7EF9-6BF0-F05E6B9CFFE2}"/>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1279910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E90263-9FA6-F702-A164-D270A6DB2114}"/>
              </a:ext>
            </a:extLst>
          </p:cNvPr>
          <p:cNvSpPr>
            <a:spLocks noGrp="1"/>
          </p:cNvSpPr>
          <p:nvPr>
            <p:ph type="title"/>
          </p:nvPr>
        </p:nvSpPr>
        <p:spPr>
          <a:xfrm>
            <a:off x="914400" y="1147481"/>
            <a:ext cx="4244341" cy="2532980"/>
          </a:xfrm>
        </p:spPr>
        <p:txBody>
          <a:bodyPr vert="horz" lIns="91440" tIns="45720" rIns="91440" bIns="45720" rtlCol="0" anchor="b">
            <a:normAutofit/>
          </a:bodyPr>
          <a:lstStyle/>
          <a:p>
            <a:pPr algn="ctr">
              <a:lnSpc>
                <a:spcPct val="110000"/>
              </a:lnSpc>
            </a:pPr>
            <a:r>
              <a:rPr lang="en-US" sz="2400" dirty="0" err="1"/>
              <a:t>Indicazioni</a:t>
            </a:r>
            <a:r>
              <a:rPr lang="en-US" sz="2400" dirty="0"/>
              <a:t> per la </a:t>
            </a:r>
            <a:r>
              <a:rPr lang="en-US" sz="2400" dirty="0" err="1"/>
              <a:t>compilazione</a:t>
            </a:r>
            <a:r>
              <a:rPr lang="en-US" sz="2400" dirty="0"/>
              <a:t> del </a:t>
            </a:r>
            <a:r>
              <a:rPr lang="en-US" sz="2400" dirty="0" err="1"/>
              <a:t>registro</a:t>
            </a:r>
            <a:r>
              <a:rPr lang="en-US" sz="2400" dirty="0"/>
              <a:t> </a:t>
            </a:r>
            <a:r>
              <a:rPr lang="en-US" sz="2400" dirty="0" err="1"/>
              <a:t>lezioni</a:t>
            </a:r>
            <a:endParaRPr lang="en-US" sz="2400" dirty="0"/>
          </a:p>
        </p:txBody>
      </p:sp>
      <p:pic>
        <p:nvPicPr>
          <p:cNvPr id="3" name="Immagine 2">
            <a:extLst>
              <a:ext uri="{FF2B5EF4-FFF2-40B4-BE49-F238E27FC236}">
                <a16:creationId xmlns:a16="http://schemas.microsoft.com/office/drawing/2014/main" id="{DA44F6B4-9F11-847D-6FF1-DF20681D593C}"/>
              </a:ext>
            </a:extLst>
          </p:cNvPr>
          <p:cNvPicPr>
            <a:picLocks noChangeAspect="1"/>
          </p:cNvPicPr>
          <p:nvPr/>
        </p:nvPicPr>
        <p:blipFill>
          <a:blip r:embed="rId2"/>
          <a:stretch>
            <a:fillRect/>
          </a:stretch>
        </p:blipFill>
        <p:spPr>
          <a:xfrm>
            <a:off x="6817125" y="2680731"/>
            <a:ext cx="3756211" cy="1496537"/>
          </a:xfrm>
          <a:prstGeom prst="rect">
            <a:avLst/>
          </a:prstGeom>
        </p:spPr>
      </p:pic>
      <p:sp>
        <p:nvSpPr>
          <p:cNvPr id="5" name="Segnaposto piè di pagina 4">
            <a:extLst>
              <a:ext uri="{FF2B5EF4-FFF2-40B4-BE49-F238E27FC236}">
                <a16:creationId xmlns:a16="http://schemas.microsoft.com/office/drawing/2014/main" id="{3B5EBD2A-A153-42CE-39E9-BA071EA31374}"/>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1460031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32A402-5239-1C92-C943-E62AB5A61A62}"/>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E665DB18-44C4-100D-70B0-2E5E0E03655F}"/>
              </a:ext>
            </a:extLst>
          </p:cNvPr>
          <p:cNvSpPr>
            <a:spLocks noGrp="1"/>
          </p:cNvSpPr>
          <p:nvPr>
            <p:ph type="subTitle" idx="1"/>
          </p:nvPr>
        </p:nvSpPr>
        <p:spPr/>
        <p:txBody>
          <a:bodyPr/>
          <a:lstStyle/>
          <a:p>
            <a:endParaRPr lang="it-IT"/>
          </a:p>
        </p:txBody>
      </p:sp>
      <p:pic>
        <p:nvPicPr>
          <p:cNvPr id="5" name="Immagine 4">
            <a:extLst>
              <a:ext uri="{FF2B5EF4-FFF2-40B4-BE49-F238E27FC236}">
                <a16:creationId xmlns:a16="http://schemas.microsoft.com/office/drawing/2014/main" id="{99858998-FDBD-E9EA-03D4-A6F07FAD1533}"/>
              </a:ext>
            </a:extLst>
          </p:cNvPr>
          <p:cNvPicPr>
            <a:picLocks noChangeAspect="1"/>
          </p:cNvPicPr>
          <p:nvPr/>
        </p:nvPicPr>
        <p:blipFill rotWithShape="1">
          <a:blip r:embed="rId2"/>
          <a:srcRect t="9500" r="43322" b="14166"/>
          <a:stretch/>
        </p:blipFill>
        <p:spPr>
          <a:xfrm>
            <a:off x="185374" y="585538"/>
            <a:ext cx="11821252" cy="5848850"/>
          </a:xfrm>
          <a:prstGeom prst="rect">
            <a:avLst/>
          </a:prstGeom>
        </p:spPr>
      </p:pic>
      <p:sp>
        <p:nvSpPr>
          <p:cNvPr id="6" name="Freccia a destra 5">
            <a:extLst>
              <a:ext uri="{FF2B5EF4-FFF2-40B4-BE49-F238E27FC236}">
                <a16:creationId xmlns:a16="http://schemas.microsoft.com/office/drawing/2014/main" id="{5783A7AE-B853-A685-D9BB-6278F0C484E9}"/>
              </a:ext>
            </a:extLst>
          </p:cNvPr>
          <p:cNvSpPr/>
          <p:nvPr/>
        </p:nvSpPr>
        <p:spPr>
          <a:xfrm>
            <a:off x="8890455" y="5149094"/>
            <a:ext cx="1345474" cy="222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F2221D89-5678-9729-125C-286C34C127F1}"/>
              </a:ext>
            </a:extLst>
          </p:cNvPr>
          <p:cNvSpPr txBox="1"/>
          <p:nvPr/>
        </p:nvSpPr>
        <p:spPr>
          <a:xfrm>
            <a:off x="6313216" y="3829754"/>
            <a:ext cx="3249976" cy="1200329"/>
          </a:xfrm>
          <a:prstGeom prst="rect">
            <a:avLst/>
          </a:prstGeom>
          <a:noFill/>
        </p:spPr>
        <p:txBody>
          <a:bodyPr wrap="square" rtlCol="0">
            <a:spAutoFit/>
          </a:bodyPr>
          <a:lstStyle/>
          <a:p>
            <a:r>
              <a:rPr lang="it-IT" b="1" dirty="0"/>
              <a:t>CLICCARE IN ALTO A DESTRA PER APRIRE IL MENU DA CUI SELEZIONARE «OFFERTA DIDATTICA»</a:t>
            </a:r>
          </a:p>
        </p:txBody>
      </p:sp>
      <p:sp>
        <p:nvSpPr>
          <p:cNvPr id="8" name="Segnaposto piè di pagina 7">
            <a:extLst>
              <a:ext uri="{FF2B5EF4-FFF2-40B4-BE49-F238E27FC236}">
                <a16:creationId xmlns:a16="http://schemas.microsoft.com/office/drawing/2014/main" id="{51642F8D-F4B3-706E-8654-AE240F3CEA9E}"/>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1448177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F407A02-1B64-5EBB-EB51-F8B91157E219}"/>
              </a:ext>
            </a:extLst>
          </p:cNvPr>
          <p:cNvPicPr>
            <a:picLocks noChangeAspect="1"/>
          </p:cNvPicPr>
          <p:nvPr/>
        </p:nvPicPr>
        <p:blipFill>
          <a:blip r:embed="rId2"/>
          <a:stretch>
            <a:fillRect/>
          </a:stretch>
        </p:blipFill>
        <p:spPr>
          <a:xfrm>
            <a:off x="639786" y="1554757"/>
            <a:ext cx="10912427" cy="3748485"/>
          </a:xfrm>
          <a:prstGeom prst="rect">
            <a:avLst/>
          </a:prstGeom>
        </p:spPr>
      </p:pic>
      <p:sp>
        <p:nvSpPr>
          <p:cNvPr id="4" name="Freccia a destra 3">
            <a:extLst>
              <a:ext uri="{FF2B5EF4-FFF2-40B4-BE49-F238E27FC236}">
                <a16:creationId xmlns:a16="http://schemas.microsoft.com/office/drawing/2014/main" id="{735E1F0D-EB57-2302-3552-63A8B71EF62E}"/>
              </a:ext>
            </a:extLst>
          </p:cNvPr>
          <p:cNvSpPr/>
          <p:nvPr/>
        </p:nvSpPr>
        <p:spPr>
          <a:xfrm rot="13289676">
            <a:off x="500302" y="4947520"/>
            <a:ext cx="3431057" cy="94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42534F34-253B-CF37-ED74-2BB6D06AE3D8}"/>
              </a:ext>
            </a:extLst>
          </p:cNvPr>
          <p:cNvSpPr txBox="1"/>
          <p:nvPr/>
        </p:nvSpPr>
        <p:spPr>
          <a:xfrm>
            <a:off x="3532094" y="5982106"/>
            <a:ext cx="3854823" cy="369332"/>
          </a:xfrm>
          <a:prstGeom prst="rect">
            <a:avLst/>
          </a:prstGeom>
          <a:noFill/>
        </p:spPr>
        <p:txBody>
          <a:bodyPr wrap="square" rtlCol="0">
            <a:spAutoFit/>
          </a:bodyPr>
          <a:lstStyle/>
          <a:p>
            <a:r>
              <a:rPr lang="it-IT" dirty="0"/>
              <a:t>Cliccare sulla propria attività didattica</a:t>
            </a:r>
          </a:p>
        </p:txBody>
      </p:sp>
      <p:sp>
        <p:nvSpPr>
          <p:cNvPr id="7" name="Segnaposto piè di pagina 6">
            <a:extLst>
              <a:ext uri="{FF2B5EF4-FFF2-40B4-BE49-F238E27FC236}">
                <a16:creationId xmlns:a16="http://schemas.microsoft.com/office/drawing/2014/main" id="{8A451205-079B-8491-9FAF-955F02328940}"/>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3445430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24ADD35-C5B9-1174-D21C-A5F7F6CC77E9}"/>
              </a:ext>
            </a:extLst>
          </p:cNvPr>
          <p:cNvPicPr>
            <a:picLocks noChangeAspect="1"/>
          </p:cNvPicPr>
          <p:nvPr/>
        </p:nvPicPr>
        <p:blipFill>
          <a:blip r:embed="rId2"/>
          <a:stretch>
            <a:fillRect/>
          </a:stretch>
        </p:blipFill>
        <p:spPr>
          <a:xfrm>
            <a:off x="1326777" y="1105087"/>
            <a:ext cx="9074710" cy="4044164"/>
          </a:xfrm>
          <a:prstGeom prst="rect">
            <a:avLst/>
          </a:prstGeom>
        </p:spPr>
      </p:pic>
      <p:sp>
        <p:nvSpPr>
          <p:cNvPr id="5" name="Freccia a destra 4">
            <a:extLst>
              <a:ext uri="{FF2B5EF4-FFF2-40B4-BE49-F238E27FC236}">
                <a16:creationId xmlns:a16="http://schemas.microsoft.com/office/drawing/2014/main" id="{EB1E00B7-3B11-8DE5-CC52-CF009FE09670}"/>
              </a:ext>
            </a:extLst>
          </p:cNvPr>
          <p:cNvSpPr/>
          <p:nvPr/>
        </p:nvSpPr>
        <p:spPr>
          <a:xfrm rot="12462416" flipV="1">
            <a:off x="2368723" y="4854981"/>
            <a:ext cx="1962134" cy="280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01B19FCA-DC14-58D8-F87C-EF19445E4E83}"/>
              </a:ext>
            </a:extLst>
          </p:cNvPr>
          <p:cNvSpPr txBox="1"/>
          <p:nvPr/>
        </p:nvSpPr>
        <p:spPr>
          <a:xfrm>
            <a:off x="4500282" y="5253318"/>
            <a:ext cx="4428565" cy="646331"/>
          </a:xfrm>
          <a:prstGeom prst="rect">
            <a:avLst/>
          </a:prstGeom>
          <a:noFill/>
        </p:spPr>
        <p:txBody>
          <a:bodyPr wrap="square" rtlCol="0">
            <a:spAutoFit/>
          </a:bodyPr>
          <a:lstStyle/>
          <a:p>
            <a:r>
              <a:rPr lang="it-IT" dirty="0"/>
              <a:t>Cliccando su quel link si apre la pagina di compilazione della lezione (segue)</a:t>
            </a:r>
          </a:p>
        </p:txBody>
      </p:sp>
      <p:sp>
        <p:nvSpPr>
          <p:cNvPr id="7" name="Segnaposto piè di pagina 6">
            <a:extLst>
              <a:ext uri="{FF2B5EF4-FFF2-40B4-BE49-F238E27FC236}">
                <a16:creationId xmlns:a16="http://schemas.microsoft.com/office/drawing/2014/main" id="{05718F3D-47F0-4CB6-E4A7-DB65785BFE32}"/>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4259175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EAB93B6-BAE3-F49C-7AC5-11A214DA6063}"/>
              </a:ext>
            </a:extLst>
          </p:cNvPr>
          <p:cNvPicPr>
            <a:picLocks noChangeAspect="1"/>
          </p:cNvPicPr>
          <p:nvPr/>
        </p:nvPicPr>
        <p:blipFill>
          <a:blip r:embed="rId2"/>
          <a:stretch>
            <a:fillRect/>
          </a:stretch>
        </p:blipFill>
        <p:spPr>
          <a:xfrm>
            <a:off x="547936" y="457742"/>
            <a:ext cx="8345053" cy="5601163"/>
          </a:xfrm>
          <a:prstGeom prst="rect">
            <a:avLst/>
          </a:prstGeom>
        </p:spPr>
      </p:pic>
      <p:sp>
        <p:nvSpPr>
          <p:cNvPr id="5" name="CasellaDiTesto 4">
            <a:extLst>
              <a:ext uri="{FF2B5EF4-FFF2-40B4-BE49-F238E27FC236}">
                <a16:creationId xmlns:a16="http://schemas.microsoft.com/office/drawing/2014/main" id="{08D4D3C4-0079-9E77-5689-1D42A5C08569}"/>
              </a:ext>
            </a:extLst>
          </p:cNvPr>
          <p:cNvSpPr txBox="1"/>
          <p:nvPr/>
        </p:nvSpPr>
        <p:spPr>
          <a:xfrm>
            <a:off x="9163437" y="1778028"/>
            <a:ext cx="2185378" cy="2862322"/>
          </a:xfrm>
          <a:prstGeom prst="rect">
            <a:avLst/>
          </a:prstGeom>
          <a:noFill/>
        </p:spPr>
        <p:txBody>
          <a:bodyPr wrap="square" rtlCol="0">
            <a:spAutoFit/>
          </a:bodyPr>
          <a:lstStyle/>
          <a:p>
            <a:r>
              <a:rPr lang="it-IT" b="1" dirty="0"/>
              <a:t>Compilare per ogni lezione tutti i dati richiesti (non serve essere dettagliati nella descrizione), considerare che l’ora accademica corrisponde agli slot assegnati per la docenza (45 min)</a:t>
            </a:r>
          </a:p>
        </p:txBody>
      </p:sp>
      <p:sp>
        <p:nvSpPr>
          <p:cNvPr id="6" name="Segnaposto piè di pagina 5">
            <a:extLst>
              <a:ext uri="{FF2B5EF4-FFF2-40B4-BE49-F238E27FC236}">
                <a16:creationId xmlns:a16="http://schemas.microsoft.com/office/drawing/2014/main" id="{4BB5BBEC-FF58-D448-568B-2CF30193D6E5}"/>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340857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A08F4553-1B15-CAC1-8F23-7D9162B4F1CD}"/>
              </a:ext>
            </a:extLst>
          </p:cNvPr>
          <p:cNvSpPr>
            <a:spLocks noGrp="1"/>
          </p:cNvSpPr>
          <p:nvPr>
            <p:ph type="ftr" sz="quarter" idx="11"/>
          </p:nvPr>
        </p:nvSpPr>
        <p:spPr/>
        <p:txBody>
          <a:bodyPr/>
          <a:lstStyle/>
          <a:p>
            <a:r>
              <a:rPr lang="en-US"/>
              <a:t>cl_tecnicheradiologiamedica@unimore.it  CdS TRMIR UniMoRe</a:t>
            </a:r>
          </a:p>
        </p:txBody>
      </p:sp>
      <p:sp>
        <p:nvSpPr>
          <p:cNvPr id="4" name="CasellaDiTesto 3">
            <a:extLst>
              <a:ext uri="{FF2B5EF4-FFF2-40B4-BE49-F238E27FC236}">
                <a16:creationId xmlns:a16="http://schemas.microsoft.com/office/drawing/2014/main" id="{93349784-7148-3066-95CB-49AD1CDBCFD2}"/>
              </a:ext>
            </a:extLst>
          </p:cNvPr>
          <p:cNvSpPr txBox="1"/>
          <p:nvPr/>
        </p:nvSpPr>
        <p:spPr>
          <a:xfrm>
            <a:off x="369525" y="5667742"/>
            <a:ext cx="11406011" cy="923330"/>
          </a:xfrm>
          <a:prstGeom prst="rect">
            <a:avLst/>
          </a:prstGeom>
          <a:noFill/>
        </p:spPr>
        <p:txBody>
          <a:bodyPr wrap="square" rtlCol="0">
            <a:spAutoFit/>
          </a:bodyPr>
          <a:lstStyle/>
          <a:p>
            <a:r>
              <a:rPr lang="it-IT" b="1" dirty="0"/>
              <a:t>Una volta terminato l’inserimento di tutte le lezioni si può selezionare dal menù in alto didattica frontale la voce TERMINATA e sullo stato registro la voce VERIFICATO. A quel punto si può procedere alla stampa del verbale che si consiglia di tenere agli atti come documentazione personale relativa all’attività di docenza. </a:t>
            </a:r>
            <a:endParaRPr lang="it-IT" b="1" dirty="0">
              <a:solidFill>
                <a:schemeClr val="bg1"/>
              </a:solidFill>
              <a:highlight>
                <a:srgbClr val="FFFF00"/>
              </a:highlight>
            </a:endParaRPr>
          </a:p>
        </p:txBody>
      </p:sp>
      <p:pic>
        <p:nvPicPr>
          <p:cNvPr id="11" name="Immagine 10">
            <a:extLst>
              <a:ext uri="{FF2B5EF4-FFF2-40B4-BE49-F238E27FC236}">
                <a16:creationId xmlns:a16="http://schemas.microsoft.com/office/drawing/2014/main" id="{C04E434D-4F6B-265C-B746-9C0E57212D9C}"/>
              </a:ext>
            </a:extLst>
          </p:cNvPr>
          <p:cNvPicPr>
            <a:picLocks noChangeAspect="1"/>
          </p:cNvPicPr>
          <p:nvPr/>
        </p:nvPicPr>
        <p:blipFill rotWithShape="1">
          <a:blip r:embed="rId2"/>
          <a:srcRect r="44137" b="18527"/>
          <a:stretch/>
        </p:blipFill>
        <p:spPr>
          <a:xfrm>
            <a:off x="850163" y="266928"/>
            <a:ext cx="9560483" cy="5243650"/>
          </a:xfrm>
          <a:prstGeom prst="rect">
            <a:avLst/>
          </a:prstGeom>
        </p:spPr>
      </p:pic>
      <p:cxnSp>
        <p:nvCxnSpPr>
          <p:cNvPr id="13" name="Connettore 2 12">
            <a:extLst>
              <a:ext uri="{FF2B5EF4-FFF2-40B4-BE49-F238E27FC236}">
                <a16:creationId xmlns:a16="http://schemas.microsoft.com/office/drawing/2014/main" id="{CB3CBCA8-DADF-3C8A-B91F-3E7843591AB0}"/>
              </a:ext>
            </a:extLst>
          </p:cNvPr>
          <p:cNvCxnSpPr>
            <a:cxnSpLocks/>
          </p:cNvCxnSpPr>
          <p:nvPr/>
        </p:nvCxnSpPr>
        <p:spPr>
          <a:xfrm flipV="1">
            <a:off x="1223493" y="2331076"/>
            <a:ext cx="3928056" cy="3798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FC51813A-6B40-4970-6485-78713F76CC7A}"/>
              </a:ext>
            </a:extLst>
          </p:cNvPr>
          <p:cNvCxnSpPr/>
          <p:nvPr/>
        </p:nvCxnSpPr>
        <p:spPr>
          <a:xfrm flipV="1">
            <a:off x="5061397" y="2743200"/>
            <a:ext cx="569007" cy="3386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34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5912BC-04FC-D27A-F8A2-E6C930158D4C}"/>
              </a:ext>
            </a:extLst>
          </p:cNvPr>
          <p:cNvSpPr>
            <a:spLocks noGrp="1"/>
          </p:cNvSpPr>
          <p:nvPr>
            <p:ph type="title"/>
          </p:nvPr>
        </p:nvSpPr>
        <p:spPr>
          <a:xfrm>
            <a:off x="305845" y="193322"/>
            <a:ext cx="9238434" cy="861383"/>
          </a:xfrm>
        </p:spPr>
        <p:txBody>
          <a:bodyPr/>
          <a:lstStyle/>
          <a:p>
            <a:r>
              <a:rPr lang="it-IT" dirty="0"/>
              <a:t>1. pagina personale docente</a:t>
            </a:r>
          </a:p>
        </p:txBody>
      </p:sp>
      <p:sp>
        <p:nvSpPr>
          <p:cNvPr id="3" name="CasellaDiTesto 2">
            <a:extLst>
              <a:ext uri="{FF2B5EF4-FFF2-40B4-BE49-F238E27FC236}">
                <a16:creationId xmlns:a16="http://schemas.microsoft.com/office/drawing/2014/main" id="{56318723-EDBF-0B22-32AF-9BEBC31AA107}"/>
              </a:ext>
            </a:extLst>
          </p:cNvPr>
          <p:cNvSpPr txBox="1"/>
          <p:nvPr/>
        </p:nvSpPr>
        <p:spPr>
          <a:xfrm>
            <a:off x="319489" y="1059144"/>
            <a:ext cx="11707258" cy="2831544"/>
          </a:xfrm>
          <a:prstGeom prst="rect">
            <a:avLst/>
          </a:prstGeom>
          <a:noFill/>
        </p:spPr>
        <p:txBody>
          <a:bodyPr wrap="square" rtlCol="0">
            <a:spAutoFit/>
          </a:bodyPr>
          <a:lstStyle/>
          <a:p>
            <a:pPr marL="285750" indent="-285750">
              <a:buFont typeface="Arial" panose="020B0604020202020204" pitchFamily="34" charset="0"/>
              <a:buChar char="•"/>
            </a:pPr>
            <a:r>
              <a:rPr lang="it-IT" sz="2000" dirty="0"/>
              <a:t>Recarsi alla pagina </a:t>
            </a:r>
            <a:r>
              <a:rPr lang="it-IT" sz="2000" dirty="0">
                <a:hlinkClick r:id="rId2"/>
              </a:rPr>
              <a:t>https://personale.unimore.it/</a:t>
            </a:r>
            <a:r>
              <a:rPr lang="it-IT" sz="2000" dirty="0"/>
              <a:t> , cliccare in alto a destra su «AREA PRIVATA»  e accedere con le solite credenziali </a:t>
            </a:r>
            <a:r>
              <a:rPr lang="it-IT" sz="2000" dirty="0" err="1"/>
              <a:t>UniMoRe</a:t>
            </a:r>
            <a:r>
              <a:rPr lang="it-IT" sz="2000" dirty="0"/>
              <a:t> o con SPID.</a:t>
            </a:r>
          </a:p>
          <a:p>
            <a:r>
              <a:rPr lang="it-IT" sz="2000" dirty="0"/>
              <a:t>Una volta dentro l’area personale:</a:t>
            </a:r>
          </a:p>
          <a:p>
            <a:pPr marL="342900" indent="-342900">
              <a:buFont typeface="+mj-lt"/>
              <a:buAutoNum type="arabicPeriod"/>
            </a:pPr>
            <a:r>
              <a:rPr lang="it-IT" sz="2000" dirty="0"/>
              <a:t>Compilare </a:t>
            </a:r>
            <a:r>
              <a:rPr lang="it-IT" sz="2000" b="1" dirty="0"/>
              <a:t>tutti i campi </a:t>
            </a:r>
            <a:r>
              <a:rPr lang="it-IT" sz="2000" dirty="0"/>
              <a:t>avendo cura di aggiungere un riferimento telefonico e le informazioni per il ricevimento.</a:t>
            </a:r>
          </a:p>
          <a:p>
            <a:pPr marL="342900" indent="-342900">
              <a:buFont typeface="+mj-lt"/>
              <a:buAutoNum type="arabicPeriod"/>
            </a:pPr>
            <a:r>
              <a:rPr lang="it-IT" sz="2000" dirty="0"/>
              <a:t>Caricare un CV in formato europeo debitamente aggiornato.</a:t>
            </a:r>
          </a:p>
          <a:p>
            <a:pPr marL="342900" indent="-342900">
              <a:buFont typeface="+mj-lt"/>
              <a:buAutoNum type="arabicPeriod"/>
            </a:pPr>
            <a:r>
              <a:rPr lang="it-IT" sz="2000" dirty="0"/>
              <a:t>Caricare una foto (anche selfie) in cui siate riconoscibili, senza occhiali, cappelli ecc. (mi raccomando mettere la spunta per l’autorizzazione alla pubblicazione!!)</a:t>
            </a:r>
          </a:p>
          <a:p>
            <a:pPr marL="285750" indent="-285750">
              <a:buFont typeface="Arial" panose="020B0604020202020204" pitchFamily="34" charset="0"/>
              <a:buChar char="•"/>
            </a:pPr>
            <a:endParaRPr lang="it-IT" dirty="0"/>
          </a:p>
        </p:txBody>
      </p:sp>
      <p:pic>
        <p:nvPicPr>
          <p:cNvPr id="5" name="Immagine 4">
            <a:extLst>
              <a:ext uri="{FF2B5EF4-FFF2-40B4-BE49-F238E27FC236}">
                <a16:creationId xmlns:a16="http://schemas.microsoft.com/office/drawing/2014/main" id="{803724BA-69B8-A040-7D29-D04CAFC2758B}"/>
              </a:ext>
            </a:extLst>
          </p:cNvPr>
          <p:cNvPicPr>
            <a:picLocks noChangeAspect="1"/>
          </p:cNvPicPr>
          <p:nvPr/>
        </p:nvPicPr>
        <p:blipFill>
          <a:blip r:embed="rId3"/>
          <a:stretch>
            <a:fillRect/>
          </a:stretch>
        </p:blipFill>
        <p:spPr>
          <a:xfrm>
            <a:off x="165253" y="3753670"/>
            <a:ext cx="6353769" cy="1937611"/>
          </a:xfrm>
          <a:prstGeom prst="rect">
            <a:avLst/>
          </a:prstGeom>
        </p:spPr>
      </p:pic>
      <p:sp>
        <p:nvSpPr>
          <p:cNvPr id="6" name="Ovale 5">
            <a:extLst>
              <a:ext uri="{FF2B5EF4-FFF2-40B4-BE49-F238E27FC236}">
                <a16:creationId xmlns:a16="http://schemas.microsoft.com/office/drawing/2014/main" id="{665C2773-AF02-F662-40DE-E25FBF711F78}"/>
              </a:ext>
            </a:extLst>
          </p:cNvPr>
          <p:cNvSpPr/>
          <p:nvPr/>
        </p:nvSpPr>
        <p:spPr>
          <a:xfrm>
            <a:off x="4803354" y="3749231"/>
            <a:ext cx="782198" cy="248572"/>
          </a:xfrm>
          <a:prstGeom prst="ellipse">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b="1">
              <a:ln w="12700">
                <a:solidFill>
                  <a:schemeClr val="accent5"/>
                </a:solidFill>
                <a:prstDash val="solid"/>
              </a:ln>
              <a:pattFill prst="ltDnDiag">
                <a:fgClr>
                  <a:schemeClr val="accent5">
                    <a:lumMod val="60000"/>
                    <a:lumOff val="40000"/>
                  </a:schemeClr>
                </a:fgClr>
                <a:bgClr>
                  <a:schemeClr val="bg1"/>
                </a:bgClr>
              </a:pattFill>
            </a:endParaRPr>
          </a:p>
        </p:txBody>
      </p:sp>
      <p:pic>
        <p:nvPicPr>
          <p:cNvPr id="8" name="Immagine 7">
            <a:extLst>
              <a:ext uri="{FF2B5EF4-FFF2-40B4-BE49-F238E27FC236}">
                <a16:creationId xmlns:a16="http://schemas.microsoft.com/office/drawing/2014/main" id="{7822081A-AF6D-4C49-8CC1-EC0D12114BC2}"/>
              </a:ext>
            </a:extLst>
          </p:cNvPr>
          <p:cNvPicPr>
            <a:picLocks noChangeAspect="1"/>
          </p:cNvPicPr>
          <p:nvPr/>
        </p:nvPicPr>
        <p:blipFill rotWithShape="1">
          <a:blip r:embed="rId4"/>
          <a:srcRect b="36385"/>
          <a:stretch/>
        </p:blipFill>
        <p:spPr>
          <a:xfrm>
            <a:off x="6673258" y="3757317"/>
            <a:ext cx="5312377" cy="2907361"/>
          </a:xfrm>
          <a:prstGeom prst="rect">
            <a:avLst/>
          </a:prstGeom>
        </p:spPr>
      </p:pic>
      <p:sp>
        <p:nvSpPr>
          <p:cNvPr id="9" name="Ovale 8">
            <a:extLst>
              <a:ext uri="{FF2B5EF4-FFF2-40B4-BE49-F238E27FC236}">
                <a16:creationId xmlns:a16="http://schemas.microsoft.com/office/drawing/2014/main" id="{0A3CCB0B-AA6E-8CA8-A347-CAA9B462E382}"/>
              </a:ext>
            </a:extLst>
          </p:cNvPr>
          <p:cNvSpPr/>
          <p:nvPr/>
        </p:nvSpPr>
        <p:spPr>
          <a:xfrm>
            <a:off x="4736545" y="3749231"/>
            <a:ext cx="782198" cy="248572"/>
          </a:xfrm>
          <a:prstGeom prst="ellipse">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b="1">
              <a:ln w="12700">
                <a:solidFill>
                  <a:schemeClr val="accent5"/>
                </a:solidFill>
                <a:prstDash val="solid"/>
              </a:ln>
              <a:pattFill prst="ltDnDiag">
                <a:fgClr>
                  <a:schemeClr val="accent5">
                    <a:lumMod val="60000"/>
                    <a:lumOff val="40000"/>
                  </a:schemeClr>
                </a:fgClr>
                <a:bgClr>
                  <a:schemeClr val="bg1"/>
                </a:bgClr>
              </a:pattFill>
            </a:endParaRPr>
          </a:p>
        </p:txBody>
      </p:sp>
      <p:sp>
        <p:nvSpPr>
          <p:cNvPr id="12" name="Ovale 11">
            <a:extLst>
              <a:ext uri="{FF2B5EF4-FFF2-40B4-BE49-F238E27FC236}">
                <a16:creationId xmlns:a16="http://schemas.microsoft.com/office/drawing/2014/main" id="{63C2E87D-9027-92E0-6243-D837CC2E9821}"/>
              </a:ext>
            </a:extLst>
          </p:cNvPr>
          <p:cNvSpPr/>
          <p:nvPr/>
        </p:nvSpPr>
        <p:spPr>
          <a:xfrm>
            <a:off x="6519022" y="4555210"/>
            <a:ext cx="969493" cy="953224"/>
          </a:xfrm>
          <a:prstGeom prst="ellipse">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b="1">
              <a:ln w="12700">
                <a:solidFill>
                  <a:schemeClr val="accent5"/>
                </a:solidFill>
                <a:prstDash val="solid"/>
              </a:ln>
              <a:pattFill prst="ltDnDiag">
                <a:fgClr>
                  <a:schemeClr val="accent5">
                    <a:lumMod val="60000"/>
                    <a:lumOff val="40000"/>
                  </a:schemeClr>
                </a:fgClr>
                <a:bgClr>
                  <a:schemeClr val="bg1"/>
                </a:bgClr>
              </a:pattFill>
            </a:endParaRPr>
          </a:p>
        </p:txBody>
      </p:sp>
      <p:sp>
        <p:nvSpPr>
          <p:cNvPr id="13" name="Ovale 12">
            <a:extLst>
              <a:ext uri="{FF2B5EF4-FFF2-40B4-BE49-F238E27FC236}">
                <a16:creationId xmlns:a16="http://schemas.microsoft.com/office/drawing/2014/main" id="{0921581F-324F-230A-98BA-D84F9FDF8BB0}"/>
              </a:ext>
            </a:extLst>
          </p:cNvPr>
          <p:cNvSpPr/>
          <p:nvPr/>
        </p:nvSpPr>
        <p:spPr>
          <a:xfrm>
            <a:off x="7786381" y="4666698"/>
            <a:ext cx="782198" cy="248572"/>
          </a:xfrm>
          <a:prstGeom prst="ellipse">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b="1">
              <a:ln w="12700">
                <a:solidFill>
                  <a:schemeClr val="accent5"/>
                </a:solidFill>
                <a:prstDash val="solid"/>
              </a:ln>
              <a:pattFill prst="ltDnDiag">
                <a:fgClr>
                  <a:schemeClr val="accent5">
                    <a:lumMod val="60000"/>
                    <a:lumOff val="40000"/>
                  </a:schemeClr>
                </a:fgClr>
                <a:bgClr>
                  <a:schemeClr val="bg1"/>
                </a:bgClr>
              </a:pattFill>
            </a:endParaRPr>
          </a:p>
        </p:txBody>
      </p:sp>
      <p:sp>
        <p:nvSpPr>
          <p:cNvPr id="14" name="Ovale 13">
            <a:extLst>
              <a:ext uri="{FF2B5EF4-FFF2-40B4-BE49-F238E27FC236}">
                <a16:creationId xmlns:a16="http://schemas.microsoft.com/office/drawing/2014/main" id="{99F5AD0F-5AE0-B800-FA15-EDA995B3D980}"/>
              </a:ext>
            </a:extLst>
          </p:cNvPr>
          <p:cNvSpPr/>
          <p:nvPr/>
        </p:nvSpPr>
        <p:spPr>
          <a:xfrm>
            <a:off x="7849938" y="5008468"/>
            <a:ext cx="304809" cy="248572"/>
          </a:xfrm>
          <a:prstGeom prst="ellipse">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b="1">
              <a:ln w="12700">
                <a:solidFill>
                  <a:schemeClr val="accent5"/>
                </a:solidFill>
                <a:prstDash val="solid"/>
              </a:ln>
              <a:pattFill prst="ltDnDiag">
                <a:fgClr>
                  <a:schemeClr val="accent5">
                    <a:lumMod val="60000"/>
                    <a:lumOff val="40000"/>
                  </a:schemeClr>
                </a:fgClr>
                <a:bgClr>
                  <a:schemeClr val="bg1"/>
                </a:bgClr>
              </a:pattFill>
            </a:endParaRPr>
          </a:p>
        </p:txBody>
      </p:sp>
      <p:sp>
        <p:nvSpPr>
          <p:cNvPr id="15" name="Ovale 14">
            <a:extLst>
              <a:ext uri="{FF2B5EF4-FFF2-40B4-BE49-F238E27FC236}">
                <a16:creationId xmlns:a16="http://schemas.microsoft.com/office/drawing/2014/main" id="{4000B69C-7EF5-FF2B-BDD1-113FB3B24242}"/>
              </a:ext>
            </a:extLst>
          </p:cNvPr>
          <p:cNvSpPr/>
          <p:nvPr/>
        </p:nvSpPr>
        <p:spPr>
          <a:xfrm>
            <a:off x="7763647" y="5674570"/>
            <a:ext cx="304809" cy="248571"/>
          </a:xfrm>
          <a:prstGeom prst="ellipse">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b="1">
              <a:ln w="12700">
                <a:solidFill>
                  <a:schemeClr val="accent5"/>
                </a:solidFill>
                <a:prstDash val="solid"/>
              </a:ln>
              <a:pattFill prst="ltDnDiag">
                <a:fgClr>
                  <a:schemeClr val="accent5">
                    <a:lumMod val="60000"/>
                    <a:lumOff val="40000"/>
                  </a:schemeClr>
                </a:fgClr>
                <a:bgClr>
                  <a:schemeClr val="bg1"/>
                </a:bgClr>
              </a:pattFill>
            </a:endParaRPr>
          </a:p>
        </p:txBody>
      </p:sp>
      <p:pic>
        <p:nvPicPr>
          <p:cNvPr id="16" name="Immagine 15">
            <a:extLst>
              <a:ext uri="{FF2B5EF4-FFF2-40B4-BE49-F238E27FC236}">
                <a16:creationId xmlns:a16="http://schemas.microsoft.com/office/drawing/2014/main" id="{E07F061F-86CD-248B-B81A-0B08CD67FDD4}"/>
              </a:ext>
            </a:extLst>
          </p:cNvPr>
          <p:cNvPicPr>
            <a:picLocks noChangeAspect="1"/>
          </p:cNvPicPr>
          <p:nvPr/>
        </p:nvPicPr>
        <p:blipFill>
          <a:blip r:embed="rId5"/>
          <a:stretch>
            <a:fillRect/>
          </a:stretch>
        </p:blipFill>
        <p:spPr>
          <a:xfrm>
            <a:off x="9854155" y="142446"/>
            <a:ext cx="2032000" cy="809583"/>
          </a:xfrm>
          <a:prstGeom prst="rect">
            <a:avLst/>
          </a:prstGeom>
          <a:effectLst>
            <a:softEdge rad="63500"/>
          </a:effectLst>
        </p:spPr>
      </p:pic>
      <p:sp>
        <p:nvSpPr>
          <p:cNvPr id="7" name="Segnaposto piè di pagina 6">
            <a:extLst>
              <a:ext uri="{FF2B5EF4-FFF2-40B4-BE49-F238E27FC236}">
                <a16:creationId xmlns:a16="http://schemas.microsoft.com/office/drawing/2014/main" id="{9EC2E9B7-7E80-DF46-F76E-D6A6A0844A8B}"/>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722012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1">
            <a:extLst>
              <a:ext uri="{FF2B5EF4-FFF2-40B4-BE49-F238E27FC236}">
                <a16:creationId xmlns:a16="http://schemas.microsoft.com/office/drawing/2014/main" id="{40E0E787-6A3F-4579-9E73-AC9FBB0E3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4577457-2666-1502-663F-35387A9A3C53}"/>
              </a:ext>
            </a:extLst>
          </p:cNvPr>
          <p:cNvSpPr>
            <a:spLocks noGrp="1"/>
          </p:cNvSpPr>
          <p:nvPr>
            <p:ph type="ctrTitle"/>
          </p:nvPr>
        </p:nvSpPr>
        <p:spPr>
          <a:xfrm>
            <a:off x="0" y="5081130"/>
            <a:ext cx="6106160" cy="2532980"/>
          </a:xfrm>
        </p:spPr>
        <p:txBody>
          <a:bodyPr>
            <a:normAutofit fontScale="90000"/>
          </a:bodyPr>
          <a:lstStyle/>
          <a:p>
            <a:pPr algn="ctr">
              <a:lnSpc>
                <a:spcPct val="110000"/>
              </a:lnSpc>
            </a:pPr>
            <a:r>
              <a:rPr lang="it-IT" sz="1800" dirty="0"/>
              <a:t>2. esse3: pubblicazione appelli di esame</a:t>
            </a:r>
            <a:br>
              <a:rPr lang="it-IT" sz="1800" dirty="0"/>
            </a:br>
            <a:br>
              <a:rPr lang="it-IT" sz="1800" dirty="0"/>
            </a:br>
            <a:r>
              <a:rPr lang="it-IT" sz="1800" dirty="0"/>
              <a:t>nota bene: quando si deve pubblicare un esame è buona norma controllare alla pagina </a:t>
            </a:r>
            <a:r>
              <a:rPr lang="it-IT" sz="1800" dirty="0">
                <a:hlinkClick r:id="rId2"/>
              </a:rPr>
              <a:t>https://www.esse3.unimore.it/Guide/PaginaListaAppelli.do</a:t>
            </a:r>
            <a:r>
              <a:rPr lang="it-IT" sz="1800" dirty="0"/>
              <a:t> che non sussistano sovrapposizioni con altri docenti(codice dipartimento 302)</a:t>
            </a:r>
            <a:br>
              <a:rPr lang="it-IT" sz="1800" dirty="0"/>
            </a:br>
            <a:br>
              <a:rPr lang="it-IT" sz="1800" dirty="0"/>
            </a:br>
            <a:br>
              <a:rPr lang="it-IT" sz="1800" dirty="0"/>
            </a:br>
            <a:r>
              <a:rPr lang="it-IT" sz="1800" dirty="0"/>
              <a:t> </a:t>
            </a:r>
            <a:br>
              <a:rPr lang="it-IT" sz="1800" dirty="0"/>
            </a:br>
            <a:br>
              <a:rPr lang="it-IT" sz="1800" dirty="0"/>
            </a:br>
            <a:endParaRPr lang="it-IT" sz="1800" dirty="0"/>
          </a:p>
        </p:txBody>
      </p:sp>
      <p:sp>
        <p:nvSpPr>
          <p:cNvPr id="53" name="Oval 43">
            <a:extLst>
              <a:ext uri="{FF2B5EF4-FFF2-40B4-BE49-F238E27FC236}">
                <a16:creationId xmlns:a16="http://schemas.microsoft.com/office/drawing/2014/main" id="{C9738BEF-1509-49AB-94B0-7D2B621889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9412" y="756110"/>
            <a:ext cx="5360305" cy="53603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FA31FBD8-C5E4-76D6-81A0-5EF5BE2A949B}"/>
              </a:ext>
            </a:extLst>
          </p:cNvPr>
          <p:cNvPicPr>
            <a:picLocks noChangeAspect="1"/>
          </p:cNvPicPr>
          <p:nvPr/>
        </p:nvPicPr>
        <p:blipFill>
          <a:blip r:embed="rId3"/>
          <a:stretch>
            <a:fillRect/>
          </a:stretch>
        </p:blipFill>
        <p:spPr>
          <a:xfrm>
            <a:off x="6817125" y="2680731"/>
            <a:ext cx="3756211" cy="1496537"/>
          </a:xfrm>
          <a:prstGeom prst="rect">
            <a:avLst/>
          </a:prstGeom>
        </p:spPr>
      </p:pic>
      <p:sp>
        <p:nvSpPr>
          <p:cNvPr id="4" name="Segnaposto piè di pagina 3">
            <a:extLst>
              <a:ext uri="{FF2B5EF4-FFF2-40B4-BE49-F238E27FC236}">
                <a16:creationId xmlns:a16="http://schemas.microsoft.com/office/drawing/2014/main" id="{3A32EA2F-97CC-2E42-42B6-BAF93E5C6AC1}"/>
              </a:ext>
            </a:extLst>
          </p:cNvPr>
          <p:cNvSpPr>
            <a:spLocks noGrp="1"/>
          </p:cNvSpPr>
          <p:nvPr>
            <p:ph type="ftr" sz="quarter" idx="11"/>
          </p:nvPr>
        </p:nvSpPr>
        <p:spPr>
          <a:xfrm rot="5400000">
            <a:off x="10473021" y="1609893"/>
            <a:ext cx="2669427" cy="365125"/>
          </a:xfrm>
        </p:spPr>
        <p:txBody>
          <a:bodyPr>
            <a:normAutofit/>
          </a:bodyPr>
          <a:lstStyle/>
          <a:p>
            <a:pPr>
              <a:spcAft>
                <a:spcPts val="600"/>
              </a:spcAft>
            </a:pPr>
            <a:r>
              <a:rPr lang="en-US" sz="600"/>
              <a:t>cl_tecnicheradiologiamedica@unimore.it  CdS TRMIR UniMoRe</a:t>
            </a:r>
          </a:p>
        </p:txBody>
      </p:sp>
      <p:cxnSp>
        <p:nvCxnSpPr>
          <p:cNvPr id="54" name="Straight Connector 45">
            <a:extLst>
              <a:ext uri="{FF2B5EF4-FFF2-40B4-BE49-F238E27FC236}">
                <a16:creationId xmlns:a16="http://schemas.microsoft.com/office/drawing/2014/main" id="{651B3B56-501F-42FF-8534-28EF7857B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50993" y="399708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717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738E34A-31BB-14FB-971D-1C35423EDBB1}"/>
              </a:ext>
            </a:extLst>
          </p:cNvPr>
          <p:cNvSpPr txBox="1"/>
          <p:nvPr/>
        </p:nvSpPr>
        <p:spPr>
          <a:xfrm>
            <a:off x="670192" y="782198"/>
            <a:ext cx="10851615" cy="5078313"/>
          </a:xfrm>
          <a:prstGeom prst="rect">
            <a:avLst/>
          </a:prstGeom>
          <a:noFill/>
        </p:spPr>
        <p:txBody>
          <a:bodyPr wrap="square" rtlCol="0">
            <a:spAutoFit/>
          </a:bodyPr>
          <a:lstStyle/>
          <a:p>
            <a:r>
              <a:rPr lang="it-IT" dirty="0"/>
              <a:t>Si riporta stralcio del regolamento del Cds reperibile per intero su </a:t>
            </a:r>
            <a:r>
              <a:rPr lang="it-IT" dirty="0">
                <a:hlinkClick r:id="rId2"/>
              </a:rPr>
              <a:t>http://www.cltrmir.unimore.it/site/home/info-studenti/statuto-e-regolamenti.html</a:t>
            </a:r>
            <a:r>
              <a:rPr lang="it-IT" dirty="0"/>
              <a:t>: </a:t>
            </a:r>
          </a:p>
          <a:p>
            <a:endParaRPr lang="it-IT" dirty="0"/>
          </a:p>
          <a:p>
            <a:r>
              <a:rPr lang="it-IT" dirty="0"/>
              <a:t>Per poter sostenere la verifica finale del profitto e conseguire i CFU relativi a ciascun insegnamento, lo studente dovrà avere frequentato almeno il 75% delle ore di attività d'aula e il 100% dell’Attività Formativa Professionalizzante. La frequenza delle attività didattiche potrà essere accertata nelle forme ritenute più idonee […]. Sono previsti almeno sei appelli per anno solare nei periodi di interruzione delle lezioni. Il calendario degli appelli deve essere reso noto con congruo anticipo ovvero almeno 30 giorni prima della fine delle lezioni. Di tali appelli cinque devono essere così ripartiti: </a:t>
            </a:r>
          </a:p>
          <a:p>
            <a:endParaRPr lang="it-IT" dirty="0"/>
          </a:p>
          <a:p>
            <a:r>
              <a:rPr lang="it-IT" dirty="0"/>
              <a:t>2 appelli a distanza minima di 15 giorni nell’intervallo tra il primo e il secondo semestre; - due appelli a distanza minima di 15 giorni tra giugno e luglio; - un appello a settembre. </a:t>
            </a:r>
          </a:p>
          <a:p>
            <a:r>
              <a:rPr lang="it-IT" dirty="0"/>
              <a:t>Per gli studenti fuori corso possono essere previsti appelli straordinari nel periodo tra marzo-maggio e ottobre-dicembre, ferma restando la possibilità di partecipare a tutti gli altri appelli senza limitazioni. </a:t>
            </a:r>
          </a:p>
          <a:p>
            <a:endParaRPr lang="it-IT" dirty="0"/>
          </a:p>
          <a:p>
            <a:r>
              <a:rPr lang="it-IT" dirty="0"/>
              <a:t>I CFU acquisiti hanno validità per un periodo di 5 anni dalla data dell'esame. Dopo tale termine il </a:t>
            </a:r>
            <a:r>
              <a:rPr lang="it-IT" dirty="0" err="1"/>
              <a:t>CCdS</a:t>
            </a:r>
            <a:r>
              <a:rPr lang="it-IT" dirty="0"/>
              <a:t> dovrà verificare l'eventuale obsolescenza dei contenuti conoscitivi, provvedendo eventualmente alla determinazione di nuovi obblighi formativi per il conseguimento del titolo di studio.</a:t>
            </a:r>
          </a:p>
        </p:txBody>
      </p:sp>
      <p:pic>
        <p:nvPicPr>
          <p:cNvPr id="3" name="Immagine 2">
            <a:extLst>
              <a:ext uri="{FF2B5EF4-FFF2-40B4-BE49-F238E27FC236}">
                <a16:creationId xmlns:a16="http://schemas.microsoft.com/office/drawing/2014/main" id="{107AE5FC-EA55-DB48-6DD9-95372CF730C6}"/>
              </a:ext>
            </a:extLst>
          </p:cNvPr>
          <p:cNvPicPr>
            <a:picLocks noChangeAspect="1"/>
          </p:cNvPicPr>
          <p:nvPr/>
        </p:nvPicPr>
        <p:blipFill>
          <a:blip r:embed="rId3"/>
          <a:stretch>
            <a:fillRect/>
          </a:stretch>
        </p:blipFill>
        <p:spPr>
          <a:xfrm>
            <a:off x="9997374" y="5948335"/>
            <a:ext cx="2032000" cy="809583"/>
          </a:xfrm>
          <a:prstGeom prst="rect">
            <a:avLst/>
          </a:prstGeom>
          <a:effectLst>
            <a:softEdge rad="63500"/>
          </a:effectLst>
        </p:spPr>
      </p:pic>
      <p:sp>
        <p:nvSpPr>
          <p:cNvPr id="5" name="Segnaposto piè di pagina 4">
            <a:extLst>
              <a:ext uri="{FF2B5EF4-FFF2-40B4-BE49-F238E27FC236}">
                <a16:creationId xmlns:a16="http://schemas.microsoft.com/office/drawing/2014/main" id="{E53C16CB-3FCB-FCD0-7860-77BC62EEA291}"/>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107587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86E5173-220F-B9FF-C9A5-057C7EB34FCA}"/>
              </a:ext>
            </a:extLst>
          </p:cNvPr>
          <p:cNvSpPr txBox="1"/>
          <p:nvPr/>
        </p:nvSpPr>
        <p:spPr>
          <a:xfrm>
            <a:off x="561860" y="782198"/>
            <a:ext cx="11777968" cy="369332"/>
          </a:xfrm>
          <a:prstGeom prst="rect">
            <a:avLst/>
          </a:prstGeom>
          <a:noFill/>
        </p:spPr>
        <p:txBody>
          <a:bodyPr wrap="none" rtlCol="0">
            <a:spAutoFit/>
          </a:bodyPr>
          <a:lstStyle/>
          <a:p>
            <a:r>
              <a:rPr lang="it-IT" dirty="0"/>
              <a:t>ACCEDERE AD ESSE3 CON IL PROPRIO ACCOUNT DALLA SEGUENTE PAGINA: </a:t>
            </a:r>
            <a:r>
              <a:rPr lang="it-IT" dirty="0">
                <a:hlinkClick r:id="rId2"/>
              </a:rPr>
              <a:t>https://www.esse3.unimore.it/Root.do</a:t>
            </a:r>
            <a:r>
              <a:rPr lang="it-IT" dirty="0"/>
              <a:t> </a:t>
            </a:r>
          </a:p>
        </p:txBody>
      </p:sp>
      <p:pic>
        <p:nvPicPr>
          <p:cNvPr id="4" name="Immagine 3">
            <a:extLst>
              <a:ext uri="{FF2B5EF4-FFF2-40B4-BE49-F238E27FC236}">
                <a16:creationId xmlns:a16="http://schemas.microsoft.com/office/drawing/2014/main" id="{5131DF81-F258-379D-FCDF-0B15090F164A}"/>
              </a:ext>
            </a:extLst>
          </p:cNvPr>
          <p:cNvPicPr>
            <a:picLocks noChangeAspect="1"/>
          </p:cNvPicPr>
          <p:nvPr/>
        </p:nvPicPr>
        <p:blipFill>
          <a:blip r:embed="rId3"/>
          <a:stretch>
            <a:fillRect/>
          </a:stretch>
        </p:blipFill>
        <p:spPr>
          <a:xfrm>
            <a:off x="142275" y="1886233"/>
            <a:ext cx="12192000" cy="4337050"/>
          </a:xfrm>
          <a:prstGeom prst="rect">
            <a:avLst/>
          </a:prstGeom>
        </p:spPr>
      </p:pic>
      <p:sp>
        <p:nvSpPr>
          <p:cNvPr id="7" name="Freccia in su 6">
            <a:extLst>
              <a:ext uri="{FF2B5EF4-FFF2-40B4-BE49-F238E27FC236}">
                <a16:creationId xmlns:a16="http://schemas.microsoft.com/office/drawing/2014/main" id="{B7FC648F-5041-D6BC-ECE7-670874F60D19}"/>
              </a:ext>
            </a:extLst>
          </p:cNvPr>
          <p:cNvSpPr/>
          <p:nvPr/>
        </p:nvSpPr>
        <p:spPr>
          <a:xfrm rot="2802427">
            <a:off x="10037731" y="3137010"/>
            <a:ext cx="288013" cy="1103811"/>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pic>
        <p:nvPicPr>
          <p:cNvPr id="3" name="Immagine 2">
            <a:extLst>
              <a:ext uri="{FF2B5EF4-FFF2-40B4-BE49-F238E27FC236}">
                <a16:creationId xmlns:a16="http://schemas.microsoft.com/office/drawing/2014/main" id="{DBDE7BAA-491D-9425-D37A-5F9070129A9F}"/>
              </a:ext>
            </a:extLst>
          </p:cNvPr>
          <p:cNvPicPr>
            <a:picLocks noChangeAspect="1"/>
          </p:cNvPicPr>
          <p:nvPr/>
        </p:nvPicPr>
        <p:blipFill>
          <a:blip r:embed="rId4"/>
          <a:stretch>
            <a:fillRect/>
          </a:stretch>
        </p:blipFill>
        <p:spPr>
          <a:xfrm>
            <a:off x="10063476" y="12154"/>
            <a:ext cx="2032000" cy="809583"/>
          </a:xfrm>
          <a:prstGeom prst="rect">
            <a:avLst/>
          </a:prstGeom>
          <a:effectLst>
            <a:softEdge rad="63500"/>
          </a:effectLst>
        </p:spPr>
      </p:pic>
      <p:sp>
        <p:nvSpPr>
          <p:cNvPr id="6" name="Segnaposto piè di pagina 5">
            <a:extLst>
              <a:ext uri="{FF2B5EF4-FFF2-40B4-BE49-F238E27FC236}">
                <a16:creationId xmlns:a16="http://schemas.microsoft.com/office/drawing/2014/main" id="{CAAEFC6A-C10A-C99F-7650-5DA741A742A6}"/>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225892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1DC8754-E13D-CCA6-93B1-FBFAFE8D9956}"/>
              </a:ext>
            </a:extLst>
          </p:cNvPr>
          <p:cNvPicPr>
            <a:picLocks noChangeAspect="1"/>
          </p:cNvPicPr>
          <p:nvPr/>
        </p:nvPicPr>
        <p:blipFill>
          <a:blip r:embed="rId2"/>
          <a:stretch>
            <a:fillRect/>
          </a:stretch>
        </p:blipFill>
        <p:spPr>
          <a:xfrm>
            <a:off x="0" y="1574110"/>
            <a:ext cx="12192000" cy="3709779"/>
          </a:xfrm>
          <a:prstGeom prst="rect">
            <a:avLst/>
          </a:prstGeom>
        </p:spPr>
      </p:pic>
      <p:sp>
        <p:nvSpPr>
          <p:cNvPr id="4" name="Freccia in su 3">
            <a:extLst>
              <a:ext uri="{FF2B5EF4-FFF2-40B4-BE49-F238E27FC236}">
                <a16:creationId xmlns:a16="http://schemas.microsoft.com/office/drawing/2014/main" id="{24B949A6-5EC6-CC8F-C1EB-7246658C4CC3}"/>
              </a:ext>
            </a:extLst>
          </p:cNvPr>
          <p:cNvSpPr/>
          <p:nvPr/>
        </p:nvSpPr>
        <p:spPr>
          <a:xfrm>
            <a:off x="431074" y="4702629"/>
            <a:ext cx="404949" cy="1632857"/>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909F4E81-B4A3-9CED-6AEC-CC65ECD58CAF}"/>
              </a:ext>
            </a:extLst>
          </p:cNvPr>
          <p:cNvPicPr>
            <a:picLocks noChangeAspect="1"/>
          </p:cNvPicPr>
          <p:nvPr/>
        </p:nvPicPr>
        <p:blipFill>
          <a:blip r:embed="rId3"/>
          <a:stretch>
            <a:fillRect/>
          </a:stretch>
        </p:blipFill>
        <p:spPr>
          <a:xfrm>
            <a:off x="10041442" y="0"/>
            <a:ext cx="2032000" cy="809583"/>
          </a:xfrm>
          <a:prstGeom prst="rect">
            <a:avLst/>
          </a:prstGeom>
          <a:effectLst>
            <a:softEdge rad="63500"/>
          </a:effectLst>
        </p:spPr>
      </p:pic>
      <p:sp>
        <p:nvSpPr>
          <p:cNvPr id="6" name="Segnaposto piè di pagina 5">
            <a:extLst>
              <a:ext uri="{FF2B5EF4-FFF2-40B4-BE49-F238E27FC236}">
                <a16:creationId xmlns:a16="http://schemas.microsoft.com/office/drawing/2014/main" id="{AE502595-B82E-2474-458A-A8D4C66C9E41}"/>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3038352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4642D36-7603-297E-48AB-2FAA5223D1D1}"/>
              </a:ext>
            </a:extLst>
          </p:cNvPr>
          <p:cNvPicPr>
            <a:picLocks noChangeAspect="1"/>
          </p:cNvPicPr>
          <p:nvPr/>
        </p:nvPicPr>
        <p:blipFill>
          <a:blip r:embed="rId2"/>
          <a:stretch>
            <a:fillRect/>
          </a:stretch>
        </p:blipFill>
        <p:spPr>
          <a:xfrm>
            <a:off x="604837" y="909637"/>
            <a:ext cx="10982325" cy="5038725"/>
          </a:xfrm>
          <a:prstGeom prst="rect">
            <a:avLst/>
          </a:prstGeom>
        </p:spPr>
      </p:pic>
      <p:sp>
        <p:nvSpPr>
          <p:cNvPr id="4" name="Freccia in su 3">
            <a:extLst>
              <a:ext uri="{FF2B5EF4-FFF2-40B4-BE49-F238E27FC236}">
                <a16:creationId xmlns:a16="http://schemas.microsoft.com/office/drawing/2014/main" id="{3B2E84D8-86E0-7F14-9D4A-400ABA1F4B80}"/>
              </a:ext>
            </a:extLst>
          </p:cNvPr>
          <p:cNvSpPr/>
          <p:nvPr/>
        </p:nvSpPr>
        <p:spPr>
          <a:xfrm>
            <a:off x="8096768" y="4526831"/>
            <a:ext cx="444138" cy="1201783"/>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0875837E-5DFA-BBA6-20A1-59E13371B7EB}"/>
              </a:ext>
            </a:extLst>
          </p:cNvPr>
          <p:cNvPicPr>
            <a:picLocks noChangeAspect="1"/>
          </p:cNvPicPr>
          <p:nvPr/>
        </p:nvPicPr>
        <p:blipFill>
          <a:blip r:embed="rId3"/>
          <a:stretch>
            <a:fillRect/>
          </a:stretch>
        </p:blipFill>
        <p:spPr>
          <a:xfrm>
            <a:off x="10052459" y="100054"/>
            <a:ext cx="2032000" cy="809583"/>
          </a:xfrm>
          <a:prstGeom prst="rect">
            <a:avLst/>
          </a:prstGeom>
          <a:effectLst>
            <a:softEdge rad="63500"/>
          </a:effectLst>
        </p:spPr>
      </p:pic>
      <p:sp>
        <p:nvSpPr>
          <p:cNvPr id="6" name="Segnaposto piè di pagina 5">
            <a:extLst>
              <a:ext uri="{FF2B5EF4-FFF2-40B4-BE49-F238E27FC236}">
                <a16:creationId xmlns:a16="http://schemas.microsoft.com/office/drawing/2014/main" id="{A87DCB28-5BB9-550C-57E0-30E11B1360B2}"/>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378122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6B35090-A2DB-67E0-6281-EEA30900928B}"/>
              </a:ext>
            </a:extLst>
          </p:cNvPr>
          <p:cNvPicPr>
            <a:picLocks noChangeAspect="1"/>
          </p:cNvPicPr>
          <p:nvPr/>
        </p:nvPicPr>
        <p:blipFill>
          <a:blip r:embed="rId2"/>
          <a:stretch>
            <a:fillRect/>
          </a:stretch>
        </p:blipFill>
        <p:spPr>
          <a:xfrm>
            <a:off x="0" y="1607677"/>
            <a:ext cx="12192000" cy="3600151"/>
          </a:xfrm>
          <a:prstGeom prst="rect">
            <a:avLst/>
          </a:prstGeom>
        </p:spPr>
      </p:pic>
      <p:sp>
        <p:nvSpPr>
          <p:cNvPr id="4" name="Freccia a destra 3">
            <a:extLst>
              <a:ext uri="{FF2B5EF4-FFF2-40B4-BE49-F238E27FC236}">
                <a16:creationId xmlns:a16="http://schemas.microsoft.com/office/drawing/2014/main" id="{3DE5D40B-5A30-BA40-F9A7-8D6B59A46D3C}"/>
              </a:ext>
            </a:extLst>
          </p:cNvPr>
          <p:cNvSpPr/>
          <p:nvPr/>
        </p:nvSpPr>
        <p:spPr>
          <a:xfrm>
            <a:off x="9526757" y="3294516"/>
            <a:ext cx="1071155" cy="16328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6" name="Immagine 5">
            <a:extLst>
              <a:ext uri="{FF2B5EF4-FFF2-40B4-BE49-F238E27FC236}">
                <a16:creationId xmlns:a16="http://schemas.microsoft.com/office/drawing/2014/main" id="{65A39181-A861-322D-8B6E-CEDD006880D3}"/>
              </a:ext>
            </a:extLst>
          </p:cNvPr>
          <p:cNvPicPr>
            <a:picLocks noChangeAspect="1"/>
          </p:cNvPicPr>
          <p:nvPr/>
        </p:nvPicPr>
        <p:blipFill>
          <a:blip r:embed="rId3"/>
          <a:stretch>
            <a:fillRect/>
          </a:stretch>
        </p:blipFill>
        <p:spPr>
          <a:xfrm>
            <a:off x="7057563" y="1994053"/>
            <a:ext cx="2146337" cy="4522424"/>
          </a:xfrm>
          <a:prstGeom prst="rect">
            <a:avLst/>
          </a:prstGeom>
        </p:spPr>
      </p:pic>
      <p:sp>
        <p:nvSpPr>
          <p:cNvPr id="7" name="Freccia circolare a sinistra 6">
            <a:extLst>
              <a:ext uri="{FF2B5EF4-FFF2-40B4-BE49-F238E27FC236}">
                <a16:creationId xmlns:a16="http://schemas.microsoft.com/office/drawing/2014/main" id="{2510BD9B-C02B-994B-FE08-16D1B67E41BE}"/>
              </a:ext>
            </a:extLst>
          </p:cNvPr>
          <p:cNvSpPr/>
          <p:nvPr/>
        </p:nvSpPr>
        <p:spPr>
          <a:xfrm rot="4960809">
            <a:off x="9949744" y="2105800"/>
            <a:ext cx="700139" cy="3740077"/>
          </a:xfrm>
          <a:prstGeom prst="curved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CasellaDiTesto 7">
            <a:extLst>
              <a:ext uri="{FF2B5EF4-FFF2-40B4-BE49-F238E27FC236}">
                <a16:creationId xmlns:a16="http://schemas.microsoft.com/office/drawing/2014/main" id="{A0B86A39-92A3-30A3-5CF8-B2B1E934DA85}"/>
              </a:ext>
            </a:extLst>
          </p:cNvPr>
          <p:cNvSpPr txBox="1"/>
          <p:nvPr/>
        </p:nvSpPr>
        <p:spPr>
          <a:xfrm>
            <a:off x="528810" y="209320"/>
            <a:ext cx="3238959" cy="369332"/>
          </a:xfrm>
          <a:prstGeom prst="rect">
            <a:avLst/>
          </a:prstGeom>
          <a:noFill/>
        </p:spPr>
        <p:txBody>
          <a:bodyPr wrap="square" rtlCol="0">
            <a:spAutoFit/>
          </a:bodyPr>
          <a:lstStyle/>
          <a:p>
            <a:r>
              <a:rPr lang="it-IT" b="1" dirty="0"/>
              <a:t>Pubblicazione appelli di esame</a:t>
            </a:r>
          </a:p>
        </p:txBody>
      </p:sp>
      <p:pic>
        <p:nvPicPr>
          <p:cNvPr id="9" name="Immagine 8">
            <a:extLst>
              <a:ext uri="{FF2B5EF4-FFF2-40B4-BE49-F238E27FC236}">
                <a16:creationId xmlns:a16="http://schemas.microsoft.com/office/drawing/2014/main" id="{F52D9D2D-149C-FEA1-E603-A65D6404E60D}"/>
              </a:ext>
            </a:extLst>
          </p:cNvPr>
          <p:cNvPicPr>
            <a:picLocks noChangeAspect="1"/>
          </p:cNvPicPr>
          <p:nvPr/>
        </p:nvPicPr>
        <p:blipFill>
          <a:blip r:embed="rId4"/>
          <a:stretch>
            <a:fillRect/>
          </a:stretch>
        </p:blipFill>
        <p:spPr>
          <a:xfrm>
            <a:off x="10062334" y="99373"/>
            <a:ext cx="2032000" cy="809583"/>
          </a:xfrm>
          <a:prstGeom prst="rect">
            <a:avLst/>
          </a:prstGeom>
          <a:effectLst>
            <a:softEdge rad="63500"/>
          </a:effectLst>
        </p:spPr>
      </p:pic>
      <p:sp>
        <p:nvSpPr>
          <p:cNvPr id="5" name="Segnaposto piè di pagina 4">
            <a:extLst>
              <a:ext uri="{FF2B5EF4-FFF2-40B4-BE49-F238E27FC236}">
                <a16:creationId xmlns:a16="http://schemas.microsoft.com/office/drawing/2014/main" id="{BE2FFAFB-6467-E343-7D16-6660D88C907D}"/>
              </a:ext>
            </a:extLst>
          </p:cNvPr>
          <p:cNvSpPr>
            <a:spLocks noGrp="1"/>
          </p:cNvSpPr>
          <p:nvPr>
            <p:ph type="ftr" sz="quarter" idx="11"/>
          </p:nvPr>
        </p:nvSpPr>
        <p:spPr/>
        <p:txBody>
          <a:bodyPr/>
          <a:lstStyle/>
          <a:p>
            <a:r>
              <a:rPr lang="en-US"/>
              <a:t>cl_tecnicheradiologiamedica@unimore.it  CdS TRMIR UniMoRe</a:t>
            </a:r>
          </a:p>
        </p:txBody>
      </p:sp>
    </p:spTree>
    <p:extLst>
      <p:ext uri="{BB962C8B-B14F-4D97-AF65-F5344CB8AC3E}">
        <p14:creationId xmlns:p14="http://schemas.microsoft.com/office/powerpoint/2010/main" val="3620828640"/>
      </p:ext>
    </p:extLst>
  </p:cSld>
  <p:clrMapOvr>
    <a:masterClrMapping/>
  </p:clrMapOvr>
</p:sld>
</file>

<file path=ppt/theme/theme1.xml><?xml version="1.0" encoding="utf-8"?>
<a:theme xmlns:a="http://schemas.openxmlformats.org/drawingml/2006/main" name="PortalVTI">
  <a:themeElements>
    <a:clrScheme name="Earth">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1368</Words>
  <Application>Microsoft Office PowerPoint</Application>
  <PresentationFormat>Widescreen</PresentationFormat>
  <Paragraphs>94</Paragraphs>
  <Slides>27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vt:i4>
      </vt:variant>
    </vt:vector>
  </HeadingPairs>
  <TitlesOfParts>
    <vt:vector size="32" baseType="lpstr">
      <vt:lpstr>Arial</vt:lpstr>
      <vt:lpstr>Calibri</vt:lpstr>
      <vt:lpstr>Trade Gothic Next Cond</vt:lpstr>
      <vt:lpstr>Trade Gothic Next Light</vt:lpstr>
      <vt:lpstr>PortalVTI</vt:lpstr>
      <vt:lpstr>Indicazioni per i nuovi docenti     CdS Tecniche di Radiologia Medica per Immagini e Radioterapia</vt:lpstr>
      <vt:lpstr>Sezioni   </vt:lpstr>
      <vt:lpstr>1. pagina personale docente</vt:lpstr>
      <vt:lpstr>2. esse3: pubblicazione appelli di esame  nota bene: quando si deve pubblicare un esame è buona norma controllare alla pagina https://www.esse3.unimore.it/Guide/PaginaListaAppelli.do che non sussistano sovrapposizioni con altri docenti(codice dipartimento 302)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Selezionare «nuovo appello d’esame» e compilare tutte le sezioni evidenziate sotto.  Al termine salvare cliccando sull’icona in calce »salva»</vt:lpstr>
      <vt:lpstr>Una volta salvato l’appello</vt:lpstr>
      <vt:lpstr>3.esse3: pubblicazione degli esiti  esami di profitto      </vt:lpstr>
      <vt:lpstr>Presentazione standard di PowerPoint</vt:lpstr>
      <vt:lpstr>Presentazione standard di PowerPoint</vt:lpstr>
      <vt:lpstr>Presentazione standard di PowerPoint</vt:lpstr>
      <vt:lpstr>Indicazioni per la compilazione delle schede di insegnamento   (solo per docenti titolaridi insegnamento)</vt:lpstr>
      <vt:lpstr>Presentazione standard di PowerPoint</vt:lpstr>
      <vt:lpstr>Presentazione standard di PowerPoint</vt:lpstr>
      <vt:lpstr>Presentazione standard di PowerPoint</vt:lpstr>
      <vt:lpstr>Presentazione standard di PowerPoint</vt:lpstr>
      <vt:lpstr>Indicazioni per la compilazione del registro lezioni</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Indicazioni per i nuovi docenti     CdS Tecniche di Radiologia Medica per Immagini e Radioterapia</dc:title>
  <dc:creator>Leonardo Canulli</dc:creator>
  <cp:lastModifiedBy>Leonardo Canulli</cp:lastModifiedBy>
  <cp:revision>11</cp:revision>
  <dcterms:created xsi:type="dcterms:W3CDTF">2023-02-07T08:51:01Z</dcterms:created>
  <dcterms:modified xsi:type="dcterms:W3CDTF">2023-06-06T07:15:53Z</dcterms:modified>
</cp:coreProperties>
</file>